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91" r:id="rId2"/>
  </p:sldMasterIdLst>
  <p:notesMasterIdLst>
    <p:notesMasterId r:id="rId18"/>
  </p:notesMasterIdLst>
  <p:handoutMasterIdLst>
    <p:handoutMasterId r:id="rId19"/>
  </p:handoutMasterIdLst>
  <p:sldIdLst>
    <p:sldId id="256" r:id="rId3"/>
    <p:sldId id="312" r:id="rId4"/>
    <p:sldId id="331" r:id="rId5"/>
    <p:sldId id="332" r:id="rId6"/>
    <p:sldId id="333" r:id="rId7"/>
    <p:sldId id="334" r:id="rId8"/>
    <p:sldId id="335" r:id="rId9"/>
    <p:sldId id="322" r:id="rId10"/>
    <p:sldId id="323" r:id="rId11"/>
    <p:sldId id="324" r:id="rId12"/>
    <p:sldId id="325" r:id="rId13"/>
    <p:sldId id="340" r:id="rId14"/>
    <p:sldId id="338" r:id="rId15"/>
    <p:sldId id="339" r:id="rId16"/>
    <p:sldId id="286"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108" y="-204"/>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193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62DC3AF-B225-4ABA-BBF2-D967AE86245F}" type="datetimeFigureOut">
              <a:rPr lang="en-GB" smtClean="0"/>
              <a:pPr/>
              <a:t>18/11/2015</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CA476E7-A026-4C79-8DB3-830934A83DA3}" type="slidenum">
              <a:rPr lang="en-GB" smtClean="0"/>
              <a:pPr/>
              <a:t>‹#›</a:t>
            </a:fld>
            <a:endParaRPr lang="en-GB" dirty="0"/>
          </a:p>
        </p:txBody>
      </p:sp>
    </p:spTree>
    <p:extLst>
      <p:ext uri="{BB962C8B-B14F-4D97-AF65-F5344CB8AC3E}">
        <p14:creationId xmlns:p14="http://schemas.microsoft.com/office/powerpoint/2010/main" val="261283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F91FB6-7CE4-4E47-AAFB-B34B270459D1}" type="datetimeFigureOut">
              <a:rPr lang="en-GB" smtClean="0"/>
              <a:pPr/>
              <a:t>18/11/2015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8B2D9E2-D57E-42D6-ADA8-EE37C6265909}" type="slidenum">
              <a:rPr lang="en-GB" smtClean="0"/>
              <a:pPr/>
              <a:t>‹#›</a:t>
            </a:fld>
            <a:endParaRPr lang="en-GB" dirty="0"/>
          </a:p>
        </p:txBody>
      </p:sp>
    </p:spTree>
    <p:extLst>
      <p:ext uri="{BB962C8B-B14F-4D97-AF65-F5344CB8AC3E}">
        <p14:creationId xmlns:p14="http://schemas.microsoft.com/office/powerpoint/2010/main" val="92270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8B2D9E2-D57E-42D6-ADA8-EE37C6265909}"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6B7EBF-5061-40A0-9D13-4DE44D5BE4BF}" type="datetimeFigureOut">
              <a:rPr lang="en-GB" smtClean="0"/>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2D7FE60-B72D-4FC7-8FD1-FE2264BD2FD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37"/>
          <p:cNvSpPr>
            <a:spLocks noGrp="1" noChangeArrowheads="1"/>
          </p:cNvSpPr>
          <p:nvPr>
            <p:ph type="dt" sz="half" idx="10"/>
          </p:nvPr>
        </p:nvSpPr>
        <p:spPr/>
        <p:txBody>
          <a:bodyPr/>
          <a:lstStyle>
            <a:lvl1pPr>
              <a:defRPr/>
            </a:lvl1pPr>
          </a:lstStyle>
          <a:p>
            <a:pPr>
              <a:defRPr/>
            </a:pPr>
            <a:endParaRPr lang="en-US" dirty="0"/>
          </a:p>
        </p:txBody>
      </p:sp>
      <p:sp>
        <p:nvSpPr>
          <p:cNvPr id="5" name="Rectangle 38"/>
          <p:cNvSpPr>
            <a:spLocks noGrp="1" noChangeArrowheads="1"/>
          </p:cNvSpPr>
          <p:nvPr>
            <p:ph type="ftr" sz="quarter" idx="11"/>
          </p:nvPr>
        </p:nvSpPr>
        <p:spPr>
          <a:xfrm>
            <a:off x="3124200" y="6356352"/>
            <a:ext cx="2895600" cy="365125"/>
          </a:xfrm>
          <a:prstGeom prst="rect">
            <a:avLst/>
          </a:prstGeom>
        </p:spPr>
        <p:txBody>
          <a:bodyPr/>
          <a:lstStyle>
            <a:lvl1pPr>
              <a:defRPr/>
            </a:lvl1pPr>
          </a:lstStyle>
          <a:p>
            <a:pPr>
              <a:defRPr/>
            </a:pPr>
            <a:endParaRPr lang="en-US" dirty="0"/>
          </a:p>
        </p:txBody>
      </p:sp>
      <p:sp>
        <p:nvSpPr>
          <p:cNvPr id="6" name="Rectangle 39"/>
          <p:cNvSpPr>
            <a:spLocks noGrp="1" noChangeArrowheads="1"/>
          </p:cNvSpPr>
          <p:nvPr>
            <p:ph type="sldNum" sz="quarter" idx="12"/>
          </p:nvPr>
        </p:nvSpPr>
        <p:spPr>
          <a:xfrm>
            <a:off x="6553200" y="6356352"/>
            <a:ext cx="2133600" cy="365125"/>
          </a:xfrm>
          <a:prstGeom prst="rect">
            <a:avLst/>
          </a:prstGeom>
        </p:spPr>
        <p:txBody>
          <a:bodyPr/>
          <a:lstStyle>
            <a:lvl1pPr>
              <a:defRPr/>
            </a:lvl1pPr>
          </a:lstStyle>
          <a:p>
            <a:pPr>
              <a:defRPr/>
            </a:pPr>
            <a:fld id="{AA649102-D07A-45FB-B1DD-25D5D0AE1055}"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392129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95352DE7-B7EB-4446-A599-C65954F19F69}" type="datetimeFigureOut">
              <a:rPr lang="en-GB"/>
              <a:pPr>
                <a:defRPr/>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438F7F08-C6F0-4E91-A15C-794459F3D9BF}"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9D52AD7-270E-4535-9185-7FDA03C0916D}" type="datetimeFigureOut">
              <a:rPr lang="en-GB"/>
              <a:pPr>
                <a:defRPr/>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285DA197-E966-47F3-AB99-C50384B41EB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58910A-62B2-4504-8AB4-B23D4E7A3D26}" type="datetimeFigureOut">
              <a:rPr lang="en-GB" smtClean="0"/>
              <a:pPr/>
              <a:t>18/11/2015</a:t>
            </a:fld>
            <a:endParaRPr lang="en-GB"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26BEC7E3-917E-4D10-A164-17EDCBCE0976}"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WCLLP DEBT.jpg"/>
          <p:cNvPicPr>
            <a:picLocks noChangeAspect="1"/>
          </p:cNvPicPr>
          <p:nvPr userDrawn="1"/>
        </p:nvPicPr>
        <p:blipFill>
          <a:blip r:embed="rId7" cstate="print"/>
          <a:stretch>
            <a:fillRect/>
          </a:stretch>
        </p:blipFill>
        <p:spPr>
          <a:xfrm>
            <a:off x="4849274" y="6086636"/>
            <a:ext cx="4211960" cy="665490"/>
          </a:xfrm>
          <a:prstGeom prst="rect">
            <a:avLst/>
          </a:prstGeom>
        </p:spPr>
      </p:pic>
      <p:pic>
        <p:nvPicPr>
          <p:cNvPr id="7" name="Picture 6" descr="DEBT RECOVERY DR.jpg"/>
          <p:cNvPicPr>
            <a:picLocks noChangeAspect="1"/>
          </p:cNvPicPr>
          <p:nvPr userDrawn="1"/>
        </p:nvPicPr>
        <p:blipFill>
          <a:blip r:embed="rId8" cstate="print"/>
          <a:stretch>
            <a:fillRect/>
          </a:stretch>
        </p:blipFill>
        <p:spPr>
          <a:xfrm>
            <a:off x="0" y="0"/>
            <a:ext cx="9144000" cy="6021288"/>
          </a:xfrm>
          <a:prstGeom prst="rect">
            <a:avLst/>
          </a:prstGeom>
        </p:spPr>
      </p:pic>
      <p:sp>
        <p:nvSpPr>
          <p:cNvPr id="2" name="Title Placeholder 1"/>
          <p:cNvSpPr>
            <a:spLocks noGrp="1"/>
          </p:cNvSpPr>
          <p:nvPr>
            <p:ph type="title"/>
          </p:nvPr>
        </p:nvSpPr>
        <p:spPr>
          <a:xfrm>
            <a:off x="539552" y="422108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B7EBF-5061-40A0-9D13-4DE44D5BE4BF}" type="datetimeFigureOut">
              <a:rPr lang="en-GB" smtClean="0"/>
              <a:pPr/>
              <a:t>18/11/2015</a:t>
            </a:fld>
            <a:endParaRPr lang="en-GB" dirty="0"/>
          </a:p>
        </p:txBody>
      </p:sp>
    </p:spTree>
  </p:cSld>
  <p:clrMap bg1="lt1" tx1="dk1" bg2="lt2" tx2="dk2" accent1="accent1" accent2="accent2" accent3="accent3" accent4="accent4" accent5="accent5" accent6="accent6" hlink="hlink" folHlink="folHlink"/>
  <p:sldLayoutIdLst>
    <p:sldLayoutId id="2147483690" r:id="rId1"/>
    <p:sldLayoutId id="2147483703" r:id="rId2"/>
    <p:sldLayoutId id="2147483704" r:id="rId3"/>
    <p:sldLayoutId id="2147483705" r:id="rId4"/>
    <p:sldLayoutId id="214748370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EBT RECOVERY DR.jpg"/>
          <p:cNvPicPr>
            <a:picLocks noChangeAspect="1"/>
          </p:cNvPicPr>
          <p:nvPr userDrawn="1"/>
        </p:nvPicPr>
        <p:blipFill>
          <a:blip r:embed="rId13" cstate="print"/>
          <a:srcRect b="89692"/>
          <a:stretch>
            <a:fillRect/>
          </a:stretch>
        </p:blipFill>
        <p:spPr>
          <a:xfrm>
            <a:off x="0" y="0"/>
            <a:ext cx="9144000" cy="620688"/>
          </a:xfrm>
          <a:prstGeom prst="rect">
            <a:avLst/>
          </a:prstGeom>
        </p:spPr>
      </p:pic>
      <p:sp>
        <p:nvSpPr>
          <p:cNvPr id="2" name="Title Placeholder 1"/>
          <p:cNvSpPr>
            <a:spLocks noGrp="1"/>
          </p:cNvSpPr>
          <p:nvPr>
            <p:ph type="title"/>
          </p:nvPr>
        </p:nvSpPr>
        <p:spPr>
          <a:xfrm>
            <a:off x="467544" y="116632"/>
            <a:ext cx="8229600" cy="504056"/>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67544" y="134077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8910A-62B2-4504-8AB4-B23D4E7A3D26}" type="datetimeFigureOut">
              <a:rPr lang="en-GB" smtClean="0"/>
              <a:pPr/>
              <a:t>18/11/2015</a:t>
            </a:fld>
            <a:endParaRPr lang="en-GB" dirty="0"/>
          </a:p>
        </p:txBody>
      </p:sp>
      <p:pic>
        <p:nvPicPr>
          <p:cNvPr id="8" name="Picture 7" descr="WCLLP DEBT.jpg"/>
          <p:cNvPicPr>
            <a:picLocks noChangeAspect="1"/>
          </p:cNvPicPr>
          <p:nvPr userDrawn="1"/>
        </p:nvPicPr>
        <p:blipFill>
          <a:blip r:embed="rId14" cstate="print"/>
          <a:stretch>
            <a:fillRect/>
          </a:stretch>
        </p:blipFill>
        <p:spPr>
          <a:xfrm>
            <a:off x="6228184" y="6304504"/>
            <a:ext cx="2833050" cy="447622"/>
          </a:xfrm>
          <a:prstGeom prst="rect">
            <a:avLst/>
          </a:prstGeom>
        </p:spPr>
      </p:pic>
      <p:cxnSp>
        <p:nvCxnSpPr>
          <p:cNvPr id="9" name="Straight Connector 8"/>
          <p:cNvCxnSpPr/>
          <p:nvPr userDrawn="1"/>
        </p:nvCxnSpPr>
        <p:spPr>
          <a:xfrm flipH="1">
            <a:off x="0" y="6176190"/>
            <a:ext cx="9144000" cy="0"/>
          </a:xfrm>
          <a:prstGeom prst="line">
            <a:avLst/>
          </a:prstGeom>
        </p:spPr>
        <p:style>
          <a:lnRef idx="3">
            <a:schemeClr val="accent2"/>
          </a:lnRef>
          <a:fillRef idx="0">
            <a:schemeClr val="accent2"/>
          </a:fillRef>
          <a:effectRef idx="2">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spcBef>
          <a:spcPct val="0"/>
        </a:spcBef>
        <a:buNone/>
        <a:defRPr sz="3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BT RECOVERY DR.jpg"/>
          <p:cNvPicPr>
            <a:picLocks noChangeAspect="1"/>
          </p:cNvPicPr>
          <p:nvPr/>
        </p:nvPicPr>
        <p:blipFill>
          <a:blip r:embed="rId3" cstate="print"/>
          <a:srcRect/>
          <a:stretch>
            <a:fillRect/>
          </a:stretch>
        </p:blipFill>
        <p:spPr bwMode="auto">
          <a:xfrm>
            <a:off x="-36512" y="-27384"/>
            <a:ext cx="9201150" cy="6051551"/>
          </a:xfrm>
          <a:prstGeom prst="rect">
            <a:avLst/>
          </a:prstGeom>
          <a:noFill/>
          <a:ln w="9525">
            <a:noFill/>
            <a:miter lim="800000"/>
            <a:headEnd/>
            <a:tailEnd/>
          </a:ln>
        </p:spPr>
      </p:pic>
      <p:sp>
        <p:nvSpPr>
          <p:cNvPr id="2" name="Title 1"/>
          <p:cNvSpPr>
            <a:spLocks noGrp="1"/>
          </p:cNvSpPr>
          <p:nvPr>
            <p:ph type="ctrTitle"/>
          </p:nvPr>
        </p:nvSpPr>
        <p:spPr>
          <a:xfrm>
            <a:off x="251520" y="260649"/>
            <a:ext cx="7772400" cy="1470025"/>
          </a:xfrm>
        </p:spPr>
        <p:txBody>
          <a:bodyPr>
            <a:normAutofit/>
          </a:bodyPr>
          <a:lstStyle/>
          <a:p>
            <a:pPr algn="l"/>
            <a:r>
              <a:rPr lang="en-GB" sz="4000" dirty="0" smtClean="0">
                <a:solidFill>
                  <a:schemeClr val="bg1"/>
                </a:solidFill>
              </a:rPr>
              <a:t>Local Authority Recoveries – </a:t>
            </a:r>
            <a:br>
              <a:rPr lang="en-GB" sz="4000" dirty="0" smtClean="0">
                <a:solidFill>
                  <a:schemeClr val="bg1"/>
                </a:solidFill>
              </a:rPr>
            </a:br>
            <a:r>
              <a:rPr lang="en-GB" sz="4000" dirty="0" smtClean="0">
                <a:solidFill>
                  <a:schemeClr val="bg1"/>
                </a:solidFill>
              </a:rPr>
              <a:t>Current Issues</a:t>
            </a:r>
            <a:endParaRPr lang="en-GB" sz="4000" dirty="0">
              <a:solidFill>
                <a:schemeClr val="bg1"/>
              </a:solidFill>
            </a:endParaRPr>
          </a:p>
        </p:txBody>
      </p:sp>
      <p:sp>
        <p:nvSpPr>
          <p:cNvPr id="3" name="Subtitle 2"/>
          <p:cNvSpPr>
            <a:spLocks noGrp="1"/>
          </p:cNvSpPr>
          <p:nvPr>
            <p:ph type="subTitle" idx="1"/>
          </p:nvPr>
        </p:nvSpPr>
        <p:spPr>
          <a:xfrm>
            <a:off x="2707704" y="3886200"/>
            <a:ext cx="6400800" cy="1752600"/>
          </a:xfrm>
        </p:spPr>
        <p:txBody>
          <a:bodyPr/>
          <a:lstStyle/>
          <a:p>
            <a:pPr algn="r"/>
            <a:r>
              <a:rPr lang="en-GB" dirty="0" smtClean="0">
                <a:solidFill>
                  <a:schemeClr val="bg1"/>
                </a:solidFill>
                <a:latin typeface="+mj-lt"/>
              </a:rPr>
              <a:t>Paul Bowden</a:t>
            </a:r>
          </a:p>
          <a:p>
            <a:pPr algn="r"/>
            <a:r>
              <a:rPr lang="en-GB" dirty="0" smtClean="0">
                <a:solidFill>
                  <a:schemeClr val="bg1"/>
                </a:solidFill>
                <a:latin typeface="+mj-lt"/>
              </a:rPr>
              <a:t>Business Development Solicitor - Insolvency</a:t>
            </a:r>
          </a:p>
          <a:p>
            <a:pPr algn="r"/>
            <a:endParaRPr lang="en-GB"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t>The view of those behind the change</a:t>
            </a:r>
            <a:endParaRPr lang="en-GB" sz="3200" dirty="0"/>
          </a:p>
        </p:txBody>
      </p:sp>
      <p:sp>
        <p:nvSpPr>
          <p:cNvPr id="3" name="Content Placeholder 2"/>
          <p:cNvSpPr>
            <a:spLocks noGrp="1"/>
          </p:cNvSpPr>
          <p:nvPr>
            <p:ph idx="1"/>
          </p:nvPr>
        </p:nvSpPr>
        <p:spPr/>
        <p:txBody>
          <a:bodyPr/>
          <a:lstStyle/>
          <a:p>
            <a:pPr marL="342900" lvl="1" indent="-342900">
              <a:buNone/>
            </a:pPr>
            <a:r>
              <a:rPr lang="en-GB" sz="2200" dirty="0" smtClean="0">
                <a:ea typeface="ＭＳ Ｐゴシック" pitchFamily="-1" charset="-128"/>
              </a:rPr>
              <a:t>Little hope when the view from those driving it is;</a:t>
            </a:r>
          </a:p>
          <a:p>
            <a:pPr marL="342900" lvl="1" indent="-342900">
              <a:buNone/>
            </a:pPr>
            <a:endParaRPr lang="en-GB" sz="2200" dirty="0" smtClean="0">
              <a:ea typeface="ＭＳ Ｐゴシック" pitchFamily="-1" charset="-128"/>
            </a:endParaRPr>
          </a:p>
          <a:p>
            <a:pPr marL="342900" lvl="1" indent="-342900">
              <a:buFont typeface="Arial" pitchFamily="34" charset="0"/>
              <a:buChar char="•"/>
            </a:pPr>
            <a:r>
              <a:rPr lang="en-GB" sz="2200" dirty="0" smtClean="0">
                <a:ea typeface="ＭＳ Ｐゴシック" pitchFamily="-1" charset="-128"/>
              </a:rPr>
              <a:t>“...creditors have routes other than the heavy route of bankruptcy for collecting debts. Those tools are designed to target precisely and reveal debtor’s assets, and they include </a:t>
            </a:r>
            <a:r>
              <a:rPr lang="en-GB" sz="2200" b="1" u="sng" dirty="0" smtClean="0">
                <a:ea typeface="ＭＳ Ｐゴシック" pitchFamily="-1" charset="-128"/>
              </a:rPr>
              <a:t>warrants of execution, charging orders over property and land, attachment of earnings orders and third party orders</a:t>
            </a:r>
            <a:r>
              <a:rPr lang="en-GB" sz="2200" dirty="0" smtClean="0">
                <a:ea typeface="ＭＳ Ｐゴシック" pitchFamily="-1" charset="-128"/>
              </a:rPr>
              <a:t>...”</a:t>
            </a:r>
          </a:p>
          <a:p>
            <a:pPr marL="342900" lvl="1" indent="-342900">
              <a:buNone/>
            </a:pPr>
            <a:endParaRPr lang="en-GB" sz="2200" dirty="0" smtClean="0">
              <a:ea typeface="ＭＳ Ｐゴシック" pitchFamily="-1" charset="-128"/>
            </a:endParaRPr>
          </a:p>
          <a:p>
            <a:pPr marL="342900" lvl="1" indent="-342900">
              <a:buFont typeface="Arial" pitchFamily="34" charset="0"/>
              <a:buChar char="•"/>
            </a:pPr>
            <a:r>
              <a:rPr lang="en-GB" sz="2200" dirty="0" smtClean="0">
                <a:ea typeface="ＭＳ Ｐゴシック" pitchFamily="-1" charset="-128"/>
              </a:rPr>
              <a:t>a “done deal” and now for Councils to look at how to counter the further “clipping of wings” and the coming change...</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t>What are we seeing as a result?</a:t>
            </a:r>
            <a:endParaRPr lang="en-GB" sz="3200" dirty="0"/>
          </a:p>
        </p:txBody>
      </p:sp>
      <p:sp>
        <p:nvSpPr>
          <p:cNvPr id="3" name="Content Placeholder 2"/>
          <p:cNvSpPr>
            <a:spLocks noGrp="1"/>
          </p:cNvSpPr>
          <p:nvPr>
            <p:ph idx="1"/>
          </p:nvPr>
        </p:nvSpPr>
        <p:spPr>
          <a:xfrm>
            <a:off x="251520" y="764704"/>
            <a:ext cx="8892480" cy="5256584"/>
          </a:xfrm>
        </p:spPr>
        <p:txBody>
          <a:bodyPr>
            <a:normAutofit fontScale="92500" lnSpcReduction="10000"/>
          </a:bodyPr>
          <a:lstStyle/>
          <a:p>
            <a:r>
              <a:rPr lang="en-GB" sz="2200" dirty="0" smtClean="0"/>
              <a:t>Significant increase in councils issuing bankruptcy proceedings up to 1 October 2015 for debts below £5k;</a:t>
            </a:r>
          </a:p>
          <a:p>
            <a:pPr>
              <a:buNone/>
            </a:pPr>
            <a:endParaRPr lang="en-GB" sz="2200" dirty="0" smtClean="0"/>
          </a:p>
          <a:p>
            <a:r>
              <a:rPr lang="en-GB" sz="2200" dirty="0" smtClean="0"/>
              <a:t>“Corporate Debt” approach – combining Council debts in one action to reach £5k;</a:t>
            </a:r>
          </a:p>
          <a:p>
            <a:pPr>
              <a:buNone/>
            </a:pPr>
            <a:endParaRPr lang="en-GB" sz="2200" dirty="0" smtClean="0"/>
          </a:p>
          <a:p>
            <a:r>
              <a:rPr lang="en-GB" sz="2200" dirty="0" smtClean="0"/>
              <a:t>Cross Council/same debtor action – joint petitions;</a:t>
            </a:r>
          </a:p>
          <a:p>
            <a:pPr>
              <a:buNone/>
            </a:pPr>
            <a:endParaRPr lang="en-GB" sz="2200" dirty="0" smtClean="0"/>
          </a:p>
          <a:p>
            <a:r>
              <a:rPr lang="en-GB" sz="2200" dirty="0" smtClean="0"/>
              <a:t>Criticism from LGO for parking debt until able to enforce?;</a:t>
            </a:r>
          </a:p>
          <a:p>
            <a:pPr>
              <a:buNone/>
            </a:pPr>
            <a:endParaRPr lang="en-GB" sz="2200" dirty="0" smtClean="0"/>
          </a:p>
          <a:p>
            <a:r>
              <a:rPr lang="en-GB" sz="2200" dirty="0" smtClean="0"/>
              <a:t>More use of charging orders but then Order for Sale to recover payment of debt or else bankruptcy (including previously secured debt) once sufficient debt accrued (and releasing security on making of bankruptcy order); and</a:t>
            </a:r>
          </a:p>
          <a:p>
            <a:pPr>
              <a:buNone/>
            </a:pPr>
            <a:endParaRPr lang="en-GB" sz="2200" dirty="0" smtClean="0"/>
          </a:p>
          <a:p>
            <a:r>
              <a:rPr lang="en-GB" sz="2200" dirty="0" smtClean="0"/>
              <a:t>More bankruptcy orders on Council petitions?</a:t>
            </a:r>
            <a:endParaRPr lang="en-GB"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The next consultation</a:t>
            </a:r>
            <a:endParaRPr lang="en-GB" dirty="0"/>
          </a:p>
        </p:txBody>
      </p:sp>
      <p:sp>
        <p:nvSpPr>
          <p:cNvPr id="3" name="Content Placeholder 2"/>
          <p:cNvSpPr>
            <a:spLocks noGrp="1"/>
          </p:cNvSpPr>
          <p:nvPr>
            <p:ph idx="1"/>
          </p:nvPr>
        </p:nvSpPr>
        <p:spPr>
          <a:xfrm>
            <a:off x="179512" y="836712"/>
            <a:ext cx="8517632" cy="5030021"/>
          </a:xfrm>
        </p:spPr>
        <p:txBody>
          <a:bodyPr>
            <a:normAutofit fontScale="92500" lnSpcReduction="20000"/>
          </a:bodyPr>
          <a:lstStyle/>
          <a:p>
            <a:r>
              <a:rPr lang="en-GB" sz="2200" dirty="0" smtClean="0"/>
              <a:t>Current DCLG Consultation open to 18 November 2015 – “Improving efficiency of council tax collection” </a:t>
            </a:r>
          </a:p>
          <a:p>
            <a:endParaRPr lang="en-GB" sz="2200" dirty="0" smtClean="0"/>
          </a:p>
          <a:p>
            <a:r>
              <a:rPr lang="en-GB" sz="2200" dirty="0" smtClean="0"/>
              <a:t>Thinking about ways to give BAs more power – what would help?:</a:t>
            </a:r>
          </a:p>
          <a:p>
            <a:pPr lvl="1"/>
            <a:r>
              <a:rPr lang="en-GB" sz="1800" dirty="0" smtClean="0"/>
              <a:t>charging order process for NNDR debt (any property);</a:t>
            </a:r>
          </a:p>
          <a:p>
            <a:pPr lvl="1"/>
            <a:r>
              <a:rPr lang="en-GB" sz="1800" dirty="0" smtClean="0"/>
              <a:t>widen scope on CT charging orders – not just “relevant dwelling”;</a:t>
            </a:r>
          </a:p>
          <a:p>
            <a:pPr lvl="1"/>
            <a:r>
              <a:rPr lang="en-GB" sz="1800" dirty="0" smtClean="0"/>
              <a:t>a lower bankruptcy threshold for tax collection purposes (£3k?);</a:t>
            </a:r>
          </a:p>
          <a:p>
            <a:pPr lvl="1"/>
            <a:r>
              <a:rPr lang="en-GB" sz="1800" dirty="0" smtClean="0"/>
              <a:t>third party debt orders for CT/NNDR;</a:t>
            </a:r>
          </a:p>
          <a:p>
            <a:pPr lvl="1"/>
            <a:r>
              <a:rPr lang="en-GB" sz="1800" dirty="0" smtClean="0"/>
              <a:t>option to pursue CT arrears through County Court;</a:t>
            </a:r>
          </a:p>
          <a:p>
            <a:pPr lvl="1"/>
            <a:r>
              <a:rPr lang="en-GB" sz="1800" dirty="0" smtClean="0"/>
              <a:t>obligation on owners and occupiers to provide information and evidence promptly;</a:t>
            </a:r>
          </a:p>
          <a:p>
            <a:pPr lvl="1"/>
            <a:r>
              <a:rPr lang="en-GB" sz="1800" dirty="0" smtClean="0"/>
              <a:t>widen scope of LGA 1974 – service on company at registered office to permit service at other known current address (i.e. current address may be local but RO may be abroad);</a:t>
            </a:r>
          </a:p>
          <a:p>
            <a:pPr lvl="1"/>
            <a:r>
              <a:rPr lang="en-GB" sz="1800" dirty="0" smtClean="0"/>
              <a:t>liability orders registered at Registry Trust – have the same implications as CCJ – introduce more of a “deterrent factor”; and</a:t>
            </a:r>
          </a:p>
          <a:p>
            <a:pPr lvl="1"/>
            <a:r>
              <a:rPr lang="en-GB" sz="1800" dirty="0" smtClean="0"/>
              <a:t>liability for landlord on other property types – widen from HMOs to short term lets etc where transient occupiers</a:t>
            </a:r>
          </a:p>
          <a:p>
            <a:pPr lvl="1">
              <a:buNone/>
            </a:pPr>
            <a:endParaRPr lang="en-GB" sz="1800" dirty="0" smtClean="0"/>
          </a:p>
          <a:p>
            <a:r>
              <a:rPr lang="en-GB" sz="2200" b="1" u="sng" dirty="0" smtClean="0"/>
              <a:t>Respond to consultation and have your say!</a:t>
            </a:r>
            <a:endParaRPr lang="en-GB" sz="2200" b="1"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lgn="r"/>
            <a:r>
              <a:rPr lang="en-GB" sz="3200" dirty="0" smtClean="0">
                <a:cs typeface="Arial" pitchFamily="34" charset="0"/>
              </a:rPr>
              <a:t>Charging Order - an option for NNDR debt?</a:t>
            </a:r>
            <a:endParaRPr lang="en-US" sz="3200" dirty="0">
              <a:cs typeface="Arial" pitchFamily="34" charset="0"/>
            </a:endParaRPr>
          </a:p>
        </p:txBody>
      </p:sp>
      <p:sp>
        <p:nvSpPr>
          <p:cNvPr id="5" name="Title 1"/>
          <p:cNvSpPr txBox="1">
            <a:spLocks/>
          </p:cNvSpPr>
          <p:nvPr/>
        </p:nvSpPr>
        <p:spPr>
          <a:xfrm>
            <a:off x="849740" y="1133872"/>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bg1"/>
                </a:solidFill>
                <a:effectLst/>
                <a:uLnTx/>
                <a:uFillTx/>
                <a:latin typeface="+mj-lt"/>
                <a:ea typeface="+mj-ea"/>
                <a:cs typeface="+mj-cs"/>
              </a:rPr>
              <a:t>Charging Order - an option for NNDR debt?</a:t>
            </a:r>
            <a:endParaRPr kumimoji="0" lang="en-GB"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Content Placeholder 2"/>
          <p:cNvSpPr>
            <a:spLocks noGrp="1"/>
          </p:cNvSpPr>
          <p:nvPr>
            <p:ph idx="1"/>
          </p:nvPr>
        </p:nvSpPr>
        <p:spPr>
          <a:xfrm>
            <a:off x="252046" y="1484660"/>
            <a:ext cx="8441027" cy="4392613"/>
          </a:xfrm>
        </p:spPr>
        <p:txBody>
          <a:bodyPr>
            <a:normAutofit/>
          </a:bodyPr>
          <a:lstStyle/>
          <a:p>
            <a:pPr>
              <a:lnSpc>
                <a:spcPct val="150000"/>
              </a:lnSpc>
            </a:pPr>
            <a:r>
              <a:rPr lang="en-GB" sz="2000" dirty="0" smtClean="0">
                <a:cs typeface="Arial" pitchFamily="34" charset="0"/>
              </a:rPr>
              <a:t>Reg 5 (Security for unpaid rates) of the Non-Domestic Rating (Collection &amp; Enforcement) (Local Lists) (Amendment and Miscellaneous Provision) Regulations 1991</a:t>
            </a:r>
          </a:p>
          <a:p>
            <a:pPr lvl="1">
              <a:lnSpc>
                <a:spcPct val="150000"/>
              </a:lnSpc>
            </a:pPr>
            <a:r>
              <a:rPr lang="en-GB" sz="2000" dirty="0" smtClean="0">
                <a:cs typeface="Arial" pitchFamily="34" charset="0"/>
              </a:rPr>
              <a:t>Requires </a:t>
            </a:r>
            <a:r>
              <a:rPr lang="en-GB" sz="2000" b="1" dirty="0" smtClean="0">
                <a:cs typeface="Arial" pitchFamily="34" charset="0"/>
              </a:rPr>
              <a:t>agreement</a:t>
            </a:r>
            <a:r>
              <a:rPr lang="en-GB" sz="2000" dirty="0" smtClean="0">
                <a:cs typeface="Arial" pitchFamily="34" charset="0"/>
              </a:rPr>
              <a:t> of debtor</a:t>
            </a:r>
          </a:p>
          <a:p>
            <a:pPr lvl="1">
              <a:lnSpc>
                <a:spcPct val="150000"/>
              </a:lnSpc>
            </a:pPr>
            <a:r>
              <a:rPr lang="en-GB" sz="2000" u="sng" dirty="0" smtClean="0">
                <a:cs typeface="Arial" pitchFamily="34" charset="0"/>
              </a:rPr>
              <a:t>Security</a:t>
            </a:r>
            <a:r>
              <a:rPr lang="en-GB" sz="2000" dirty="0" smtClean="0">
                <a:cs typeface="Arial" pitchFamily="34" charset="0"/>
              </a:rPr>
              <a:t> (not necessarily charging order) in return for no enforcement</a:t>
            </a:r>
          </a:p>
          <a:p>
            <a:pPr lvl="1">
              <a:lnSpc>
                <a:spcPct val="150000"/>
              </a:lnSpc>
            </a:pPr>
            <a:r>
              <a:rPr lang="en-GB" sz="2000" dirty="0" smtClean="0">
                <a:cs typeface="Arial" pitchFamily="34" charset="0"/>
              </a:rPr>
              <a:t>Maximum period of 3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lgn="r"/>
            <a:r>
              <a:rPr lang="en-GB" sz="3200" dirty="0" smtClean="0">
                <a:cs typeface="Arial" pitchFamily="34" charset="0"/>
              </a:rPr>
              <a:t>And the ones who don't co-operate...?</a:t>
            </a:r>
            <a:endParaRPr lang="en-US" sz="3200" dirty="0">
              <a:cs typeface="Arial" pitchFamily="34" charset="0"/>
            </a:endParaRPr>
          </a:p>
        </p:txBody>
      </p:sp>
      <p:sp>
        <p:nvSpPr>
          <p:cNvPr id="50179" name="Content Placeholder 2"/>
          <p:cNvSpPr>
            <a:spLocks noGrp="1"/>
          </p:cNvSpPr>
          <p:nvPr>
            <p:ph idx="1"/>
          </p:nvPr>
        </p:nvSpPr>
        <p:spPr>
          <a:xfrm>
            <a:off x="467544" y="1639342"/>
            <a:ext cx="8229600" cy="4525963"/>
          </a:xfrm>
        </p:spPr>
        <p:txBody>
          <a:bodyPr>
            <a:normAutofit/>
          </a:bodyPr>
          <a:lstStyle/>
          <a:p>
            <a:pPr>
              <a:lnSpc>
                <a:spcPct val="150000"/>
              </a:lnSpc>
            </a:pPr>
            <a:r>
              <a:rPr lang="en-GB" sz="2000" dirty="0" smtClean="0">
                <a:cs typeface="Arial" pitchFamily="34" charset="0"/>
              </a:rPr>
              <a:t>Reg 20 of the Non-Domestic Rating (Collection &amp; Enforcement) (Local Lists) Regulations 1989</a:t>
            </a:r>
          </a:p>
          <a:p>
            <a:pPr lvl="1">
              <a:lnSpc>
                <a:spcPct val="150000"/>
              </a:lnSpc>
            </a:pPr>
            <a:r>
              <a:rPr lang="en-GB" sz="2000" dirty="0" smtClean="0">
                <a:cs typeface="Arial" pitchFamily="34" charset="0"/>
              </a:rPr>
              <a:t>NNDR outstanding</a:t>
            </a:r>
          </a:p>
          <a:p>
            <a:pPr lvl="1">
              <a:lnSpc>
                <a:spcPct val="150000"/>
              </a:lnSpc>
            </a:pPr>
            <a:r>
              <a:rPr lang="en-GB" sz="2000" b="1" dirty="0" smtClean="0">
                <a:cs typeface="Arial" pitchFamily="34" charset="0"/>
              </a:rPr>
              <a:t>No liability order </a:t>
            </a:r>
            <a:r>
              <a:rPr lang="en-GB" sz="2000" dirty="0" smtClean="0">
                <a:cs typeface="Arial" pitchFamily="34" charset="0"/>
              </a:rPr>
              <a:t>already obtained – can’t reverse</a:t>
            </a:r>
          </a:p>
          <a:p>
            <a:pPr lvl="1">
              <a:lnSpc>
                <a:spcPct val="150000"/>
              </a:lnSpc>
            </a:pPr>
            <a:r>
              <a:rPr lang="en-GB" sz="2000" dirty="0" smtClean="0">
                <a:cs typeface="Arial" pitchFamily="34" charset="0"/>
              </a:rPr>
              <a:t>Council can recover in court of competent jurisdiction (e.g. County Court)</a:t>
            </a:r>
          </a:p>
        </p:txBody>
      </p:sp>
      <p:sp>
        <p:nvSpPr>
          <p:cNvPr id="5" name="Title 1"/>
          <p:cNvSpPr txBox="1">
            <a:spLocks/>
          </p:cNvSpPr>
          <p:nvPr/>
        </p:nvSpPr>
        <p:spPr>
          <a:xfrm>
            <a:off x="849740" y="1133872"/>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bg1"/>
                </a:solidFill>
                <a:effectLst/>
                <a:uLnTx/>
                <a:uFillTx/>
                <a:latin typeface="+mj-lt"/>
                <a:ea typeface="+mj-ea"/>
                <a:cs typeface="+mj-cs"/>
              </a:rPr>
              <a:t>An alternative?</a:t>
            </a:r>
            <a:endParaRPr kumimoji="0" lang="en-GB"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fade">
                                      <p:cBhvr>
                                        <p:cTn id="10" dur="2000"/>
                                        <p:tgtEl>
                                          <p:spTgt spid="501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Effect transition="in" filter="fade">
                                      <p:cBhvr>
                                        <p:cTn id="13" dur="2000"/>
                                        <p:tgtEl>
                                          <p:spTgt spid="501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179">
                                            <p:txEl>
                                              <p:pRg st="3" end="3"/>
                                            </p:txEl>
                                          </p:spTgt>
                                        </p:tgtEl>
                                        <p:attrNameLst>
                                          <p:attrName>style.visibility</p:attrName>
                                        </p:attrNameLst>
                                      </p:cBhvr>
                                      <p:to>
                                        <p:strVal val="visible"/>
                                      </p:to>
                                    </p:set>
                                    <p:animEffect transition="in" filter="fade">
                                      <p:cBhvr>
                                        <p:cTn id="16" dur="20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BT RECOVERY DR.jpg"/>
          <p:cNvPicPr>
            <a:picLocks noChangeAspect="1"/>
          </p:cNvPicPr>
          <p:nvPr/>
        </p:nvPicPr>
        <p:blipFill>
          <a:blip r:embed="rId2" cstate="print"/>
          <a:srcRect/>
          <a:stretch>
            <a:fillRect/>
          </a:stretch>
        </p:blipFill>
        <p:spPr bwMode="auto">
          <a:xfrm>
            <a:off x="-36512" y="-27384"/>
            <a:ext cx="9201150" cy="6051551"/>
          </a:xfrm>
          <a:prstGeom prst="rect">
            <a:avLst/>
          </a:prstGeom>
          <a:noFill/>
          <a:ln w="9525">
            <a:noFill/>
            <a:miter lim="800000"/>
            <a:headEnd/>
            <a:tailEnd/>
          </a:ln>
        </p:spPr>
      </p:pic>
      <p:sp>
        <p:nvSpPr>
          <p:cNvPr id="3" name="Content Placeholder 2"/>
          <p:cNvSpPr>
            <a:spLocks noGrp="1"/>
          </p:cNvSpPr>
          <p:nvPr>
            <p:ph idx="1"/>
          </p:nvPr>
        </p:nvSpPr>
        <p:spPr>
          <a:xfrm>
            <a:off x="734888" y="2132856"/>
            <a:ext cx="8229600" cy="3600400"/>
          </a:xfrm>
        </p:spPr>
        <p:txBody>
          <a:bodyPr>
            <a:normAutofit/>
          </a:bodyPr>
          <a:lstStyle/>
          <a:p>
            <a:endParaRPr lang="en-GB" sz="2800" dirty="0" smtClean="0"/>
          </a:p>
          <a:p>
            <a:endParaRPr lang="en-GB" sz="2800" dirty="0"/>
          </a:p>
          <a:p>
            <a:endParaRPr lang="en-GB" sz="2800" dirty="0" smtClean="0"/>
          </a:p>
          <a:p>
            <a:endParaRPr lang="en-GB" sz="2400" dirty="0"/>
          </a:p>
          <a:p>
            <a:pPr algn="r" eaLnBrk="0" hangingPunct="0">
              <a:lnSpc>
                <a:spcPct val="115000"/>
              </a:lnSpc>
              <a:spcBef>
                <a:spcPct val="30000"/>
              </a:spcBef>
              <a:buNone/>
            </a:pPr>
            <a:r>
              <a:rPr lang="en-GB" sz="2400" dirty="0" smtClean="0">
                <a:solidFill>
                  <a:schemeClr val="bg1"/>
                </a:solidFill>
              </a:rPr>
              <a:t>Paul Bowden – Business Development Solicitor</a:t>
            </a:r>
          </a:p>
          <a:p>
            <a:pPr algn="r" eaLnBrk="0" hangingPunct="0">
              <a:lnSpc>
                <a:spcPct val="115000"/>
              </a:lnSpc>
              <a:spcBef>
                <a:spcPct val="30000"/>
              </a:spcBef>
              <a:buNone/>
            </a:pPr>
            <a:r>
              <a:rPr lang="en-GB" sz="2400" dirty="0" smtClean="0">
                <a:solidFill>
                  <a:schemeClr val="bg1"/>
                </a:solidFill>
              </a:rPr>
              <a:t>01472 265 982 / 07789 390797</a:t>
            </a:r>
          </a:p>
          <a:p>
            <a:pPr algn="r" eaLnBrk="0" hangingPunct="0">
              <a:lnSpc>
                <a:spcPct val="115000"/>
              </a:lnSpc>
              <a:spcBef>
                <a:spcPct val="30000"/>
              </a:spcBef>
              <a:buNone/>
            </a:pPr>
            <a:r>
              <a:rPr lang="en-GB" sz="2400" dirty="0" smtClean="0">
                <a:solidFill>
                  <a:schemeClr val="bg1"/>
                </a:solidFill>
              </a:rPr>
              <a:t>pbowden@wilkinchapman.co.uk</a:t>
            </a:r>
          </a:p>
          <a:p>
            <a:pPr algn="r" eaLnBrk="0" hangingPunct="0">
              <a:lnSpc>
                <a:spcPct val="115000"/>
              </a:lnSpc>
              <a:spcBef>
                <a:spcPct val="30000"/>
              </a:spcBef>
              <a:buNone/>
            </a:pPr>
            <a:endParaRPr lang="en-GB" sz="2400" dirty="0" smtClean="0"/>
          </a:p>
          <a:p>
            <a:endParaRPr lang="en-GB" sz="2400" dirty="0"/>
          </a:p>
        </p:txBody>
      </p:sp>
      <p:sp>
        <p:nvSpPr>
          <p:cNvPr id="5" name="Title 1"/>
          <p:cNvSpPr txBox="1">
            <a:spLocks/>
          </p:cNvSpPr>
          <p:nvPr/>
        </p:nvSpPr>
        <p:spPr bwMode="auto">
          <a:xfrm>
            <a:off x="323528" y="260649"/>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800" i="0" u="none" strike="noStrike" kern="1200" cap="none" spc="0" normalizeH="0" baseline="0" noProof="0" dirty="0" smtClean="0">
                <a:ln>
                  <a:noFill/>
                </a:ln>
                <a:solidFill>
                  <a:schemeClr val="bg1"/>
                </a:solidFill>
                <a:effectLst/>
                <a:uLnTx/>
                <a:uFillTx/>
                <a:latin typeface="+mj-lt"/>
                <a:ea typeface="+mj-ea"/>
                <a:cs typeface="+mj-cs"/>
              </a:rPr>
              <a:t>Any questions?</a:t>
            </a:r>
            <a:endParaRPr kumimoji="0" lang="en-GB" sz="380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solidFill>
                  <a:schemeClr val="bg1"/>
                </a:solidFill>
              </a:rPr>
              <a:t>Background</a:t>
            </a:r>
            <a:endParaRPr lang="en-GB" sz="3200" dirty="0"/>
          </a:p>
        </p:txBody>
      </p:sp>
      <p:sp>
        <p:nvSpPr>
          <p:cNvPr id="3" name="Subtitle 2"/>
          <p:cNvSpPr>
            <a:spLocks noGrp="1"/>
          </p:cNvSpPr>
          <p:nvPr>
            <p:ph idx="1"/>
          </p:nvPr>
        </p:nvSpPr>
        <p:spPr>
          <a:xfrm>
            <a:off x="251520" y="836712"/>
            <a:ext cx="8229600" cy="4896544"/>
          </a:xfrm>
        </p:spPr>
        <p:txBody>
          <a:bodyPr>
            <a:normAutofit/>
          </a:bodyPr>
          <a:lstStyle/>
          <a:p>
            <a:r>
              <a:rPr lang="en-GB" sz="2200" dirty="0" smtClean="0"/>
              <a:t>Wilkin Chapman LLP - 350 staff cover all aspects of legal work – can assist with </a:t>
            </a:r>
            <a:r>
              <a:rPr lang="en-GB" sz="2200" u="sng" dirty="0" smtClean="0"/>
              <a:t>any</a:t>
            </a:r>
            <a:r>
              <a:rPr lang="en-GB" sz="2200" dirty="0" smtClean="0"/>
              <a:t> legal matter Council involved in</a:t>
            </a:r>
          </a:p>
          <a:p>
            <a:r>
              <a:rPr lang="en-GB" sz="2200" dirty="0" smtClean="0"/>
              <a:t>Unique “cradle to grave” insolvency offering from pre action equity check (Resolution Reports) to post order administration/dividend - all under one roof. Drives down potential cost exposure for Council and debtor</a:t>
            </a:r>
          </a:p>
          <a:p>
            <a:r>
              <a:rPr lang="en-GB" sz="2200" dirty="0" smtClean="0"/>
              <a:t>And me? Joined firm as a solicitor in 2009 – “fighting the corner” for Councils since</a:t>
            </a:r>
          </a:p>
          <a:p>
            <a:r>
              <a:rPr lang="en-GB" sz="2200" dirty="0" smtClean="0"/>
              <a:t>Manage and deliver the local authority “Resolution” service</a:t>
            </a:r>
          </a:p>
          <a:p>
            <a:r>
              <a:rPr lang="en-GB" sz="2200" dirty="0" smtClean="0"/>
              <a:t>Various debt specific  recovery options and fee structures available including “no recovery no fee” insolvency</a:t>
            </a:r>
          </a:p>
          <a:p>
            <a:r>
              <a:rPr lang="en-GB" sz="2200" dirty="0" smtClean="0"/>
              <a:t>Always happy to visit your Council and discuss how we can help</a:t>
            </a:r>
          </a:p>
          <a:p>
            <a:pPr algn="l"/>
            <a:endParaRPr lang="en-GB"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15416"/>
            <a:ext cx="8568952" cy="1296144"/>
          </a:xfrm>
        </p:spPr>
        <p:txBody>
          <a:bodyPr/>
          <a:lstStyle/>
          <a:p>
            <a:pPr algn="r"/>
            <a:r>
              <a:rPr lang="en-GB" sz="3200" dirty="0" smtClean="0"/>
              <a:t>Good news first</a:t>
            </a:r>
            <a:endParaRPr lang="en-GB" sz="3200" dirty="0"/>
          </a:p>
        </p:txBody>
      </p:sp>
      <p:sp>
        <p:nvSpPr>
          <p:cNvPr id="4" name="Rectangle 3"/>
          <p:cNvSpPr/>
          <p:nvPr/>
        </p:nvSpPr>
        <p:spPr>
          <a:xfrm>
            <a:off x="107505" y="764704"/>
            <a:ext cx="8784976" cy="369332"/>
          </a:xfrm>
          <a:prstGeom prst="rect">
            <a:avLst/>
          </a:prstGeom>
        </p:spPr>
        <p:txBody>
          <a:bodyPr wrap="square">
            <a:spAutoFit/>
          </a:bodyPr>
          <a:lstStyle/>
          <a:p>
            <a:r>
              <a:rPr lang="en-GB" b="1" dirty="0" smtClean="0"/>
              <a:t>Company liquidations - %age of active companies</a:t>
            </a:r>
            <a:endParaRPr lang="en-GB" dirty="0"/>
          </a:p>
        </p:txBody>
      </p:sp>
      <p:cxnSp>
        <p:nvCxnSpPr>
          <p:cNvPr id="5" name="Straight Arrow Connector 4"/>
          <p:cNvCxnSpPr/>
          <p:nvPr/>
        </p:nvCxnSpPr>
        <p:spPr>
          <a:xfrm flipH="1">
            <a:off x="6156177" y="3140968"/>
            <a:ext cx="5760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00192" y="1412776"/>
            <a:ext cx="2592288" cy="1754326"/>
          </a:xfrm>
          <a:prstGeom prst="rect">
            <a:avLst/>
          </a:prstGeom>
          <a:noFill/>
        </p:spPr>
        <p:txBody>
          <a:bodyPr wrap="square" rtlCol="0">
            <a:spAutoFit/>
          </a:bodyPr>
          <a:lstStyle/>
          <a:p>
            <a:r>
              <a:rPr lang="en-GB" dirty="0" smtClean="0"/>
              <a:t>Numbers down is good news for Councils – small %age of companies enter liquidation therefore fewer issues as “involuntary creditor”</a:t>
            </a:r>
            <a:endParaRPr lang="en-GB" dirty="0"/>
          </a:p>
        </p:txBody>
      </p:sp>
      <p:cxnSp>
        <p:nvCxnSpPr>
          <p:cNvPr id="11" name="Straight Arrow Connector 10"/>
          <p:cNvCxnSpPr/>
          <p:nvPr/>
        </p:nvCxnSpPr>
        <p:spPr>
          <a:xfrm flipH="1" flipV="1">
            <a:off x="6156176" y="4365104"/>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16216" y="4797153"/>
            <a:ext cx="2304256" cy="1200329"/>
          </a:xfrm>
          <a:prstGeom prst="rect">
            <a:avLst/>
          </a:prstGeom>
          <a:noFill/>
        </p:spPr>
        <p:txBody>
          <a:bodyPr wrap="square" rtlCol="0">
            <a:spAutoFit/>
          </a:bodyPr>
          <a:lstStyle/>
          <a:p>
            <a:r>
              <a:rPr lang="en-GB" dirty="0" smtClean="0"/>
              <a:t>To end September 2015 – 1 in 216 companies in to liquidation</a:t>
            </a:r>
            <a:endParaRPr lang="en-GB"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395536" y="1268760"/>
            <a:ext cx="5688632" cy="4510111"/>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t>“Propensity to pay”? How useful?</a:t>
            </a:r>
            <a:endParaRPr lang="en-GB" sz="3200"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467544" y="1124744"/>
            <a:ext cx="8474537" cy="381642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9" y="116632"/>
            <a:ext cx="8589640" cy="504056"/>
          </a:xfrm>
        </p:spPr>
        <p:txBody>
          <a:bodyPr/>
          <a:lstStyle/>
          <a:p>
            <a:pPr algn="r"/>
            <a:r>
              <a:rPr lang="en-GB" sz="3200" dirty="0" smtClean="0">
                <a:solidFill>
                  <a:schemeClr val="bg1"/>
                </a:solidFill>
              </a:rPr>
              <a:t>And some more good news</a:t>
            </a:r>
            <a:endParaRPr lang="en-GB" sz="3200" dirty="0">
              <a:solidFill>
                <a:schemeClr val="bg1"/>
              </a:solidFill>
            </a:endParaRPr>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899592" y="908722"/>
            <a:ext cx="6480720" cy="4992079"/>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t>Individual insolvencies – %age adult population</a:t>
            </a:r>
            <a:endParaRPr lang="en-GB" sz="3200" dirty="0"/>
          </a:p>
        </p:txBody>
      </p:sp>
      <p:cxnSp>
        <p:nvCxnSpPr>
          <p:cNvPr id="6" name="Straight Arrow Connector 5"/>
          <p:cNvCxnSpPr/>
          <p:nvPr/>
        </p:nvCxnSpPr>
        <p:spPr>
          <a:xfrm flipH="1" flipV="1">
            <a:off x="6732240" y="3140968"/>
            <a:ext cx="108012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76256" y="3356994"/>
            <a:ext cx="2016224" cy="1477328"/>
          </a:xfrm>
          <a:prstGeom prst="rect">
            <a:avLst/>
          </a:prstGeom>
          <a:noFill/>
        </p:spPr>
        <p:txBody>
          <a:bodyPr wrap="square" rtlCol="0">
            <a:spAutoFit/>
          </a:bodyPr>
          <a:lstStyle/>
          <a:p>
            <a:r>
              <a:rPr lang="en-GB" dirty="0" smtClean="0"/>
              <a:t>To end September 2015 – 1 in 550 people became insolvent (0.18% of adult population)</a:t>
            </a:r>
            <a:endParaRPr lang="en-GB"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395536" y="908720"/>
            <a:ext cx="6140319" cy="482453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solidFill>
                  <a:schemeClr val="bg1"/>
                </a:solidFill>
              </a:rPr>
              <a:t>Debtor v Creditor Petition (where order made)</a:t>
            </a:r>
            <a:endParaRPr lang="en-GB" sz="3200" dirty="0">
              <a:solidFill>
                <a:schemeClr val="bg1"/>
              </a:solidFill>
            </a:endParaRPr>
          </a:p>
        </p:txBody>
      </p:sp>
      <p:cxnSp>
        <p:nvCxnSpPr>
          <p:cNvPr id="5" name="Straight Arrow Connector 4"/>
          <p:cNvCxnSpPr/>
          <p:nvPr/>
        </p:nvCxnSpPr>
        <p:spPr>
          <a:xfrm flipH="1">
            <a:off x="6372201" y="2924944"/>
            <a:ext cx="122413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76257" y="836714"/>
            <a:ext cx="2088232" cy="2031325"/>
          </a:xfrm>
          <a:prstGeom prst="rect">
            <a:avLst/>
          </a:prstGeom>
          <a:noFill/>
        </p:spPr>
        <p:txBody>
          <a:bodyPr wrap="square" rtlCol="0">
            <a:spAutoFit/>
          </a:bodyPr>
          <a:lstStyle/>
          <a:p>
            <a:r>
              <a:rPr lang="en-GB" dirty="0" smtClean="0"/>
              <a:t>Good news – Councils lose out on these – often no assets (hence why they instigate themselves) so the fewer the better</a:t>
            </a:r>
            <a:endParaRPr lang="en-GB" dirty="0"/>
          </a:p>
        </p:txBody>
      </p:sp>
      <p:cxnSp>
        <p:nvCxnSpPr>
          <p:cNvPr id="10" name="Straight Arrow Connector 9"/>
          <p:cNvCxnSpPr/>
          <p:nvPr/>
        </p:nvCxnSpPr>
        <p:spPr>
          <a:xfrm flipH="1" flipV="1">
            <a:off x="6444208" y="4437112"/>
            <a:ext cx="93610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32240" y="4581130"/>
            <a:ext cx="2160240" cy="1200329"/>
          </a:xfrm>
          <a:prstGeom prst="rect">
            <a:avLst/>
          </a:prstGeom>
          <a:noFill/>
        </p:spPr>
        <p:txBody>
          <a:bodyPr wrap="square" rtlCol="0">
            <a:spAutoFit/>
          </a:bodyPr>
          <a:lstStyle/>
          <a:p>
            <a:r>
              <a:rPr lang="en-GB" dirty="0" smtClean="0"/>
              <a:t>Still creditors who consistently rely on bankruptcy as enforcement option</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67545" y="908720"/>
            <a:ext cx="5816139" cy="4896544"/>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solidFill>
                  <a:schemeClr val="bg1"/>
                </a:solidFill>
              </a:rPr>
              <a:t>The </a:t>
            </a:r>
            <a:r>
              <a:rPr lang="en-GB" sz="3200" dirty="0" smtClean="0"/>
              <a:t>r</a:t>
            </a:r>
            <a:r>
              <a:rPr lang="en-GB" sz="3200" dirty="0" smtClean="0">
                <a:solidFill>
                  <a:schemeClr val="bg1"/>
                </a:solidFill>
              </a:rPr>
              <a:t>ecent changes</a:t>
            </a:r>
            <a:endParaRPr lang="en-GB" sz="3200" dirty="0">
              <a:solidFill>
                <a:schemeClr val="bg1"/>
              </a:solidFill>
            </a:endParaRPr>
          </a:p>
        </p:txBody>
      </p:sp>
      <p:sp>
        <p:nvSpPr>
          <p:cNvPr id="3" name="Content Placeholder 2"/>
          <p:cNvSpPr>
            <a:spLocks noGrp="1"/>
          </p:cNvSpPr>
          <p:nvPr>
            <p:ph idx="1"/>
          </p:nvPr>
        </p:nvSpPr>
        <p:spPr>
          <a:xfrm>
            <a:off x="251520" y="764704"/>
            <a:ext cx="8784976" cy="5328592"/>
          </a:xfrm>
        </p:spPr>
        <p:txBody>
          <a:bodyPr>
            <a:normAutofit/>
          </a:bodyPr>
          <a:lstStyle/>
          <a:p>
            <a:pPr marL="457200" indent="-457200">
              <a:lnSpc>
                <a:spcPct val="150000"/>
              </a:lnSpc>
              <a:buFont typeface="Calibri" pitchFamily="-1" charset="0"/>
              <a:buAutoNum type="arabicPeriod"/>
            </a:pPr>
            <a:r>
              <a:rPr lang="en-GB" sz="2200" dirty="0" smtClean="0">
                <a:ea typeface="ＭＳ Ｐゴシック" pitchFamily="-1" charset="-128"/>
              </a:rPr>
              <a:t>Review of debt relief orders (DROs) and bankruptcy petition levels launched August 2014 - Jo Swinson MP</a:t>
            </a:r>
          </a:p>
          <a:p>
            <a:pPr marL="457200" indent="-457200">
              <a:lnSpc>
                <a:spcPct val="150000"/>
              </a:lnSpc>
              <a:buFont typeface="Calibri" pitchFamily="-1" charset="0"/>
              <a:buAutoNum type="arabicPeriod"/>
            </a:pPr>
            <a:r>
              <a:rPr lang="en-GB" sz="2200" b="1" u="sng" dirty="0" smtClean="0">
                <a:ea typeface="ＭＳ Ｐゴシック" pitchFamily="-1" charset="-128"/>
              </a:rPr>
              <a:t>No</a:t>
            </a:r>
            <a:r>
              <a:rPr lang="en-GB" sz="2200" dirty="0" smtClean="0">
                <a:ea typeface="ＭＳ Ｐゴシック" pitchFamily="-1" charset="-128"/>
              </a:rPr>
              <a:t> council submissions to the consultation</a:t>
            </a:r>
          </a:p>
          <a:p>
            <a:pPr marL="457200" indent="-457200">
              <a:lnSpc>
                <a:spcPct val="150000"/>
              </a:lnSpc>
              <a:buFont typeface="Calibri" pitchFamily="-1" charset="0"/>
              <a:buAutoNum type="arabicPeriod"/>
            </a:pPr>
            <a:r>
              <a:rPr lang="en-GB" sz="2200" dirty="0" smtClean="0">
                <a:ea typeface="ＭＳ Ｐゴシック" pitchFamily="-1" charset="-128"/>
              </a:rPr>
              <a:t>Considered how are DROs working and should the £750 petition limit be increased (unchanged since 1986)?</a:t>
            </a:r>
          </a:p>
          <a:p>
            <a:pPr marL="457200" indent="-457200">
              <a:lnSpc>
                <a:spcPct val="150000"/>
              </a:lnSpc>
              <a:buFont typeface="Calibri" pitchFamily="-1" charset="0"/>
              <a:buAutoNum type="arabicPeriod" startAt="4"/>
            </a:pPr>
            <a:r>
              <a:rPr lang="en-GB" sz="2200" dirty="0" smtClean="0">
                <a:ea typeface="ＭＳ Ｐゴシック" pitchFamily="-1" charset="-128"/>
              </a:rPr>
              <a:t>Today's money - £750 = £1600 - £1700</a:t>
            </a:r>
          </a:p>
          <a:p>
            <a:pPr marL="457200" indent="-457200">
              <a:lnSpc>
                <a:spcPct val="150000"/>
              </a:lnSpc>
              <a:buFont typeface="Calibri" pitchFamily="-1" charset="0"/>
              <a:buAutoNum type="arabicPeriod" startAt="4"/>
            </a:pPr>
            <a:r>
              <a:rPr lang="en-GB" sz="2200" dirty="0" smtClean="0">
                <a:ea typeface="ＭＳ Ｐゴシック" pitchFamily="-1" charset="-128"/>
              </a:rPr>
              <a:t>Consultation failed to consider Councils as “involuntary creditors” and as creditors who use bankruptcy as enforcement method</a:t>
            </a:r>
          </a:p>
          <a:p>
            <a:pPr marL="457200" indent="-457200">
              <a:lnSpc>
                <a:spcPct val="150000"/>
              </a:lnSpc>
              <a:buFont typeface="Calibri" pitchFamily="-1" charset="0"/>
              <a:buAutoNum type="arabicPeriod"/>
            </a:pPr>
            <a:endParaRPr lang="en-GB" sz="2400" dirty="0" smtClean="0">
              <a:ea typeface="ＭＳ Ｐゴシック" pitchFamily="-1" charset="-128"/>
            </a:endParaRPr>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solidFill>
                  <a:schemeClr val="bg1"/>
                </a:solidFill>
              </a:rPr>
              <a:t>The upshot</a:t>
            </a:r>
            <a:endParaRPr lang="en-GB" sz="3200" dirty="0">
              <a:solidFill>
                <a:schemeClr val="bg1"/>
              </a:solidFill>
            </a:endParaRPr>
          </a:p>
        </p:txBody>
      </p:sp>
      <p:sp>
        <p:nvSpPr>
          <p:cNvPr id="3" name="Content Placeholder 2"/>
          <p:cNvSpPr>
            <a:spLocks noGrp="1"/>
          </p:cNvSpPr>
          <p:nvPr>
            <p:ph idx="1"/>
          </p:nvPr>
        </p:nvSpPr>
        <p:spPr>
          <a:xfrm>
            <a:off x="107505" y="692696"/>
            <a:ext cx="8928992" cy="5400600"/>
          </a:xfrm>
        </p:spPr>
        <p:txBody>
          <a:bodyPr>
            <a:normAutofit/>
          </a:bodyPr>
          <a:lstStyle/>
          <a:p>
            <a:pPr marL="457200" indent="-457200">
              <a:buNone/>
            </a:pPr>
            <a:r>
              <a:rPr lang="en-GB" sz="2200" dirty="0" smtClean="0">
                <a:ea typeface="ＭＳ Ｐゴシック" pitchFamily="-1" charset="-128"/>
              </a:rPr>
              <a:t>With effect from 1 October 2015:</a:t>
            </a:r>
          </a:p>
          <a:p>
            <a:pPr marL="457200" indent="-457200">
              <a:buNone/>
            </a:pPr>
            <a:r>
              <a:rPr lang="en-GB" sz="2200" dirty="0" smtClean="0">
                <a:ea typeface="ＭＳ Ｐゴシック" pitchFamily="-1" charset="-128"/>
              </a:rPr>
              <a:t>	</a:t>
            </a:r>
            <a:r>
              <a:rPr lang="en-GB" sz="2200" b="1" u="sng" dirty="0" smtClean="0">
                <a:ea typeface="ＭＳ Ｐゴシック" pitchFamily="-1" charset="-128"/>
              </a:rPr>
              <a:t>DROs:</a:t>
            </a:r>
          </a:p>
          <a:p>
            <a:pPr marL="857250" lvl="1" indent="-457200"/>
            <a:r>
              <a:rPr lang="en-GB" sz="2200" dirty="0" smtClean="0">
                <a:ea typeface="ＭＳ Ｐゴシック" pitchFamily="-1" charset="-128"/>
              </a:rPr>
              <a:t>Increase £15,000 debt limit to £20,000</a:t>
            </a:r>
          </a:p>
          <a:p>
            <a:pPr marL="857250" lvl="1" indent="-457200"/>
            <a:r>
              <a:rPr lang="en-GB" sz="2200" dirty="0" smtClean="0">
                <a:ea typeface="ＭＳ Ｐゴシック" pitchFamily="-1" charset="-128"/>
              </a:rPr>
              <a:t>Increase asset limit from £300 to £1000 (plus car worth up to £1000)</a:t>
            </a:r>
          </a:p>
          <a:p>
            <a:pPr marL="457200" indent="-457200">
              <a:buNone/>
            </a:pPr>
            <a:r>
              <a:rPr lang="en-GB" sz="2200" dirty="0" smtClean="0">
                <a:ea typeface="ＭＳ Ｐゴシック" pitchFamily="-1" charset="-128"/>
              </a:rPr>
              <a:t>	</a:t>
            </a:r>
            <a:r>
              <a:rPr lang="en-GB" sz="2200" b="1" u="sng" dirty="0" smtClean="0">
                <a:ea typeface="ＭＳ Ｐゴシック" pitchFamily="-1" charset="-128"/>
              </a:rPr>
              <a:t>Bankruptcy</a:t>
            </a:r>
          </a:p>
          <a:p>
            <a:pPr marL="857250" lvl="1" indent="-457200"/>
            <a:r>
              <a:rPr lang="en-GB" sz="2200" dirty="0" smtClean="0">
                <a:ea typeface="ＭＳ Ｐゴシック" pitchFamily="-1" charset="-128"/>
              </a:rPr>
              <a:t>Increase petition limit from £750 to £5000</a:t>
            </a:r>
          </a:p>
          <a:p>
            <a:pPr marL="857250" lvl="1" indent="-457200">
              <a:buNone/>
            </a:pPr>
            <a:endParaRPr lang="en-GB" sz="2200" dirty="0" smtClean="0">
              <a:ea typeface="ＭＳ Ｐゴシック" pitchFamily="-1" charset="-128"/>
            </a:endParaRPr>
          </a:p>
          <a:p>
            <a:pPr marL="857250" lvl="1" indent="-457200"/>
            <a:r>
              <a:rPr lang="en-GB" sz="2200" dirty="0" smtClean="0">
                <a:ea typeface="ＭＳ Ｐゴシック" pitchFamily="-1" charset="-128"/>
              </a:rPr>
              <a:t>Consultation failed to consider Council’s unique position – e.g. suggestion in announcement that  Councils obtain CCJ for debt below £5000 – </a:t>
            </a:r>
            <a:r>
              <a:rPr lang="en-GB" sz="2200" b="1" i="1" dirty="0" smtClean="0">
                <a:ea typeface="ＭＳ Ｐゴシック" pitchFamily="-1" charset="-128"/>
              </a:rPr>
              <a:t>ultra vires </a:t>
            </a:r>
            <a:r>
              <a:rPr lang="en-GB" sz="2200" dirty="0" smtClean="0">
                <a:ea typeface="ＭＳ Ｐゴシック" pitchFamily="-1" charset="-128"/>
              </a:rPr>
              <a:t>(e.g. if CT, regs don't permit this!)</a:t>
            </a:r>
            <a:endParaRPr lang="en-GB" sz="2200" b="1" i="1" dirty="0" smtClean="0">
              <a:ea typeface="ＭＳ Ｐゴシック" pitchFamily="-1" charset="-128"/>
            </a:endParaRPr>
          </a:p>
          <a:p>
            <a:pPr marL="857250" lvl="1" indent="-457200"/>
            <a:r>
              <a:rPr lang="en-GB" sz="2200" dirty="0" smtClean="0">
                <a:ea typeface="ＭＳ Ｐゴシック" pitchFamily="-1" charset="-128"/>
              </a:rPr>
              <a:t>approved by Lords and Commons – despite MP concerns that </a:t>
            </a:r>
            <a:r>
              <a:rPr lang="en-GB" sz="2200" i="1" dirty="0" smtClean="0">
                <a:ea typeface="ＭＳ Ｐゴシック" pitchFamily="-1" charset="-128"/>
              </a:rPr>
              <a:t>“one reason many creditors use the bankruptcy process is that the county court system is woefully inadequate...”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TotalTime>
  <Words>859</Words>
  <Application>Microsoft Office PowerPoint</Application>
  <PresentationFormat>On-screen Show (4:3)</PresentationFormat>
  <Paragraphs>91</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Local Authority Recoveries –  Current Issues</vt:lpstr>
      <vt:lpstr>Background</vt:lpstr>
      <vt:lpstr>Good news first</vt:lpstr>
      <vt:lpstr>“Propensity to pay”? How useful?</vt:lpstr>
      <vt:lpstr>And some more good news</vt:lpstr>
      <vt:lpstr>Individual insolvencies – %age adult population</vt:lpstr>
      <vt:lpstr>Debtor v Creditor Petition (where order made)</vt:lpstr>
      <vt:lpstr>The recent changes</vt:lpstr>
      <vt:lpstr>The upshot</vt:lpstr>
      <vt:lpstr>The view of those behind the change</vt:lpstr>
      <vt:lpstr>What are we seeing as a result?</vt:lpstr>
      <vt:lpstr>The next consultation</vt:lpstr>
      <vt:lpstr>Charging Order - an option for NNDR debt?</vt:lpstr>
      <vt:lpstr>And the ones who don't co-operate...?</vt:lpstr>
      <vt:lpstr>PowerPoint Presentation</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Insolvency and Local Authorities</dc:title>
  <dc:creator>erinabbott</dc:creator>
  <cp:lastModifiedBy>Bailey, Simon</cp:lastModifiedBy>
  <cp:revision>90</cp:revision>
  <dcterms:created xsi:type="dcterms:W3CDTF">2013-01-29T15:35:40Z</dcterms:created>
  <dcterms:modified xsi:type="dcterms:W3CDTF">2015-11-18T10:39:49Z</dcterms:modified>
</cp:coreProperties>
</file>