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</p:sldMasterIdLst>
  <p:notesMasterIdLst>
    <p:notesMasterId r:id="rId37"/>
  </p:notesMasterIdLst>
  <p:handoutMasterIdLst>
    <p:handoutMasterId r:id="rId38"/>
  </p:handoutMasterIdLst>
  <p:sldIdLst>
    <p:sldId id="293" r:id="rId4"/>
    <p:sldId id="314" r:id="rId5"/>
    <p:sldId id="298" r:id="rId6"/>
    <p:sldId id="260" r:id="rId7"/>
    <p:sldId id="261" r:id="rId8"/>
    <p:sldId id="262" r:id="rId9"/>
    <p:sldId id="294" r:id="rId10"/>
    <p:sldId id="268" r:id="rId11"/>
    <p:sldId id="270" r:id="rId12"/>
    <p:sldId id="273" r:id="rId13"/>
    <p:sldId id="276" r:id="rId14"/>
    <p:sldId id="305" r:id="rId15"/>
    <p:sldId id="315" r:id="rId16"/>
    <p:sldId id="295" r:id="rId17"/>
    <p:sldId id="296" r:id="rId18"/>
    <p:sldId id="300" r:id="rId19"/>
    <p:sldId id="299" r:id="rId20"/>
    <p:sldId id="301" r:id="rId21"/>
    <p:sldId id="279" r:id="rId22"/>
    <p:sldId id="280" r:id="rId23"/>
    <p:sldId id="311" r:id="rId24"/>
    <p:sldId id="312" r:id="rId25"/>
    <p:sldId id="283" r:id="rId26"/>
    <p:sldId id="284" r:id="rId27"/>
    <p:sldId id="306" r:id="rId28"/>
    <p:sldId id="310" r:id="rId29"/>
    <p:sldId id="307" r:id="rId30"/>
    <p:sldId id="309" r:id="rId31"/>
    <p:sldId id="286" r:id="rId32"/>
    <p:sldId id="287" r:id="rId33"/>
    <p:sldId id="291" r:id="rId34"/>
    <p:sldId id="290" r:id="rId35"/>
    <p:sldId id="288" r:id="rId36"/>
  </p:sldIdLst>
  <p:sldSz cx="9144000" cy="5143500" type="screen16x9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114" y="5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5E943-4CC3-42A2-AAE4-A94737288255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7BC48-C8AD-4BF2-ABED-10D0F2750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348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DCFC05B-2E75-C14B-BEC3-71CD18F2F3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7DC1FF1-41AD-6246-95DA-D0C1514E901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-1" charset="0"/>
                <a:ea typeface="ＭＳ Ｐゴシック" pitchFamily="-1" charset="-128"/>
              </a:defRPr>
            </a:lvl1pPr>
          </a:lstStyle>
          <a:p>
            <a:pPr>
              <a:defRPr/>
            </a:pPr>
            <a:fld id="{403464FE-C077-4D5C-BDBD-E6789DCFE2AF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F895A775-C58F-9D40-82E8-F8C78098B8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A5DC223A-5FCB-6C45-9466-971571A9B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D8756F6-D2EF-D94D-923A-93668FA6A1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B2ED14-35B3-5243-BE44-1E99A6BA6E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7FFBF0B-F0A2-4D8C-BAF6-23239F60A2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754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22784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FBF0B-F0A2-4D8C-BAF6-23239F60A27D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521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FBF0B-F0A2-4D8C-BAF6-23239F60A27D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FBF0B-F0A2-4D8C-BAF6-23239F60A27D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690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amy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FBF0B-F0A2-4D8C-BAF6-23239F60A27D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195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amy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FBF0B-F0A2-4D8C-BAF6-23239F60A27D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642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amy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FBF0B-F0A2-4D8C-BAF6-23239F60A27D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063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amy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FBF0B-F0A2-4D8C-BAF6-23239F60A27D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577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amy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FBF0B-F0A2-4D8C-BAF6-23239F60A27D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755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FBF0B-F0A2-4D8C-BAF6-23239F60A27D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542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FBF0B-F0A2-4D8C-BAF6-23239F60A27D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471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FBF0B-F0A2-4D8C-BAF6-23239F60A27D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68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FBF0B-F0A2-4D8C-BAF6-23239F60A27D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8933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FBF0B-F0A2-4D8C-BAF6-23239F60A27D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6890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FBF0B-F0A2-4D8C-BAF6-23239F60A27D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202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FBF0B-F0A2-4D8C-BAF6-23239F60A27D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09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Amy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FBF0B-F0A2-4D8C-BAF6-23239F60A27D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7021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Amy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FBF0B-F0A2-4D8C-BAF6-23239F60A27D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4358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amy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FBF0B-F0A2-4D8C-BAF6-23239F60A27D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3110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amy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FBF0B-F0A2-4D8C-BAF6-23239F60A27D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5865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Amy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FBF0B-F0A2-4D8C-BAF6-23239F60A27D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2235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amy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FBF0B-F0A2-4D8C-BAF6-23239F60A27D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898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FBF0B-F0A2-4D8C-BAF6-23239F60A27D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257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FBF0B-F0A2-4D8C-BAF6-23239F60A27D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325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FBF0B-F0A2-4D8C-BAF6-23239F60A27D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64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FBF0B-F0A2-4D8C-BAF6-23239F60A27D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284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FBF0B-F0A2-4D8C-BAF6-23239F60A27D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209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FBF0B-F0A2-4D8C-BAF6-23239F60A27D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293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FBF0B-F0A2-4D8C-BAF6-23239F60A27D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754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0B0C8357-58ED-4C7D-A04E-FBF711E79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1" charset="0"/>
                <a:ea typeface="ＭＳ Ｐゴシック" pitchFamily="-1" charset="-128"/>
              </a:defRPr>
            </a:lvl1pPr>
          </a:lstStyle>
          <a:p>
            <a:pPr>
              <a:defRPr/>
            </a:pPr>
            <a:fld id="{6204711E-4E1A-4071-8CFF-A84EDE062164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A8A308A1-F71F-4D59-812A-F6790DA7E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FED861A2-2F90-4046-9911-98BA77DD5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00E33B2-D71A-4490-AD4E-A74560133D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934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377428"/>
            <a:ext cx="7380288" cy="55245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1048941"/>
            <a:ext cx="7380288" cy="3089672"/>
          </a:xfrm>
          <a:prstGeom prst="rect">
            <a:avLst/>
          </a:prstGeom>
        </p:spPr>
        <p:txBody>
          <a:bodyPr/>
          <a:lstStyle>
            <a:lvl2pPr>
              <a:buClr>
                <a:srgbClr val="662046"/>
              </a:buClr>
              <a:defRPr/>
            </a:lvl2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63600" y="4543425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Section Heading</a:t>
            </a:r>
            <a:br>
              <a:rPr lang="en-US" altLang="en-US"/>
            </a:br>
            <a:r>
              <a:rPr lang="en-US" altLang="en-US" b="0"/>
              <a:t>Section Subheading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72188" y="459819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19A599CE-22EB-4597-8A70-1427861FD971}" type="slidenum">
              <a:rPr lang="en-US" altLang="en-US" b="0"/>
              <a:pPr>
                <a:defRPr/>
              </a:pPr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3228069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FDBE9E-3C5E-4F5E-BB8D-80F8138658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1" charset="0"/>
                <a:ea typeface="ＭＳ Ｐゴシック" pitchFamily="-1" charset="-128"/>
              </a:defRPr>
            </a:lvl1pPr>
          </a:lstStyle>
          <a:p>
            <a:pPr>
              <a:defRPr/>
            </a:pPr>
            <a:fld id="{A8A8935F-CDEF-4DE1-A4D6-673FFA022F66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22D93A-FAF1-4B54-903D-7300A8D25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FA891B-0652-44F4-9956-315264AF0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0B31CDF-6F12-4EEF-9AB3-02C7CDCB55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39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43459C-5B35-4FE8-806A-C143283F97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1" charset="0"/>
                <a:ea typeface="ＭＳ Ｐゴシック" pitchFamily="-1" charset="-128"/>
              </a:defRPr>
            </a:lvl1pPr>
          </a:lstStyle>
          <a:p>
            <a:pPr>
              <a:defRPr/>
            </a:pPr>
            <a:fld id="{83F89716-B9EC-4F4C-A3EC-136DC914C07E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8FFE60-3A6D-4848-9556-A92203805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C7B34B-4B47-47CF-AA7F-122AF4BD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4E68A7C-4884-4324-84E4-1F9FF7F24A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62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Slide_Templat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41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de_Template_Final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lide_Template_Star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 idx="4294967295"/>
          </p:nvPr>
        </p:nvSpPr>
        <p:spPr>
          <a:xfrm>
            <a:off x="887506" y="1171295"/>
            <a:ext cx="5429250" cy="1103312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GB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Manchester’s</a:t>
            </a:r>
            <a:br>
              <a:rPr lang="en-GB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Banded Council Tax Support scheme for Universal Credit claimants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4294967295"/>
          </p:nvPr>
        </p:nvSpPr>
        <p:spPr>
          <a:xfrm>
            <a:off x="0" y="3743325"/>
            <a:ext cx="5429250" cy="28575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 sz="1400" dirty="0" smtClean="0"/>
          </a:p>
          <a:p>
            <a:pPr eaLnBrk="1" hangingPunct="1"/>
            <a:r>
              <a:rPr lang="en-US" altLang="en-US" sz="1400" dirty="0" smtClean="0"/>
              <a:t>Amy </a:t>
            </a:r>
            <a:r>
              <a:rPr lang="en-US" altLang="en-US" sz="1400" dirty="0"/>
              <a:t>Brickland and Mark </a:t>
            </a:r>
            <a:r>
              <a:rPr lang="en-US" altLang="en-US" sz="1400" dirty="0" smtClean="0"/>
              <a:t>Holroyd</a:t>
            </a:r>
          </a:p>
          <a:p>
            <a:pPr eaLnBrk="1" hangingPunct="1"/>
            <a:r>
              <a:rPr lang="en-US" altLang="en-US" sz="1400" dirty="0" smtClean="0"/>
              <a:t>Manchester City Council </a:t>
            </a:r>
            <a:endParaRPr lang="en-US" altLang="en-US" sz="1400" dirty="0"/>
          </a:p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13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Model 4 – our chosen option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 smtClean="0"/>
              <a:t>12%, 30%, 45%, 70%, 82.5%</a:t>
            </a:r>
          </a:p>
          <a:p>
            <a:pPr>
              <a:defRPr/>
            </a:pPr>
            <a:r>
              <a:rPr lang="en-GB" sz="2800" dirty="0" smtClean="0"/>
              <a:t>30 claimants lose £5 or more</a:t>
            </a:r>
          </a:p>
          <a:p>
            <a:pPr>
              <a:defRPr/>
            </a:pPr>
            <a:r>
              <a:rPr lang="en-GB" sz="2800" dirty="0" smtClean="0"/>
              <a:t>85% no change</a:t>
            </a:r>
          </a:p>
          <a:p>
            <a:pPr>
              <a:defRPr/>
            </a:pPr>
            <a:r>
              <a:rPr lang="en-GB" sz="2800" dirty="0" smtClean="0"/>
              <a:t>10% gain</a:t>
            </a:r>
          </a:p>
          <a:p>
            <a:pPr>
              <a:defRPr/>
            </a:pPr>
            <a:r>
              <a:rPr lang="en-GB" sz="2800" dirty="0" smtClean="0"/>
              <a:t>5% lose (199 claimants)</a:t>
            </a:r>
          </a:p>
          <a:p>
            <a:pPr marL="0" indent="0">
              <a:buNone/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6072188" y="4598194"/>
            <a:ext cx="2133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662046"/>
                </a:solidFill>
              </a:rPr>
              <a:t> </a:t>
            </a:r>
            <a:r>
              <a:rPr lang="en-US" altLang="en-US" sz="900" dirty="0" smtClean="0">
                <a:solidFill>
                  <a:srgbClr val="662046"/>
                </a:solidFill>
              </a:rPr>
              <a:t>Slide 9</a:t>
            </a:r>
            <a:endParaRPr lang="en-US" altLang="en-US" sz="900" dirty="0">
              <a:solidFill>
                <a:srgbClr val="662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8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/>
          </p:cNvSpPr>
          <p:nvPr>
            <p:ph type="title" idx="4294967295"/>
          </p:nvPr>
        </p:nvSpPr>
        <p:spPr>
          <a:xfrm>
            <a:off x="1790700" y="377429"/>
            <a:ext cx="5535216" cy="5524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Banded scheme</a:t>
            </a:r>
          </a:p>
        </p:txBody>
      </p:sp>
      <p:sp>
        <p:nvSpPr>
          <p:cNvPr id="28676" name="Rectangle 3"/>
          <p:cNvSpPr>
            <a:spLocks noGrp="1"/>
          </p:cNvSpPr>
          <p:nvPr>
            <p:ph type="body" idx="4294967295"/>
          </p:nvPr>
        </p:nvSpPr>
        <p:spPr>
          <a:xfrm>
            <a:off x="1790700" y="1048941"/>
            <a:ext cx="5535216" cy="3089672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29602"/>
              </p:ext>
            </p:extLst>
          </p:nvPr>
        </p:nvGraphicFramePr>
        <p:xfrm>
          <a:off x="1147358" y="1262745"/>
          <a:ext cx="5510000" cy="351302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704552"/>
                <a:gridCol w="2805448"/>
              </a:tblGrid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Band</a:t>
                      </a:r>
                      <a:r>
                        <a:rPr lang="en-GB" sz="1600" baseline="0" dirty="0" smtClean="0"/>
                        <a:t> of income</a:t>
                      </a:r>
                      <a:endParaRPr lang="en-GB" sz="1600" dirty="0"/>
                    </a:p>
                  </a:txBody>
                  <a:tcPr marL="68580" marR="68580" marT="34289" marB="34289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Amount of CTS-subject to NDDs</a:t>
                      </a:r>
                      <a:endParaRPr lang="en-GB" sz="1600" dirty="0"/>
                    </a:p>
                  </a:txBody>
                  <a:tcPr marL="68580" marR="68580" marT="34289" marB="34289"/>
                </a:tc>
              </a:tr>
              <a:tr h="48010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£0 over your applicable amount</a:t>
                      </a:r>
                    </a:p>
                  </a:txBody>
                  <a:tcPr marL="68580" marR="68580" marT="34289" marB="34289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= support for 82.5% of Council</a:t>
                      </a:r>
                      <a:r>
                        <a:rPr lang="en-GB" sz="1600" baseline="0" dirty="0" smtClean="0"/>
                        <a:t> Tax</a:t>
                      </a:r>
                      <a:endParaRPr lang="en-GB" sz="1600" dirty="0"/>
                    </a:p>
                  </a:txBody>
                  <a:tcPr marL="68580" marR="68580" marT="34289" marB="34289"/>
                </a:tc>
              </a:tr>
              <a:tr h="48010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£0.01- £25 over</a:t>
                      </a:r>
                    </a:p>
                  </a:txBody>
                  <a:tcPr marL="68580" marR="68580" marT="34289" marB="3428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= support for 70% of Council Tax</a:t>
                      </a:r>
                      <a:endParaRPr lang="en-GB" sz="1600" dirty="0"/>
                    </a:p>
                  </a:txBody>
                  <a:tcPr marL="68580" marR="68580" marT="34289" marB="34289"/>
                </a:tc>
              </a:tr>
              <a:tr h="48010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£25.01- £50 over</a:t>
                      </a:r>
                    </a:p>
                  </a:txBody>
                  <a:tcPr marL="68580" marR="68580" marT="34289" marB="3428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= support for 45% of Council</a:t>
                      </a:r>
                      <a:r>
                        <a:rPr lang="en-GB" sz="1600" baseline="0" dirty="0" smtClean="0"/>
                        <a:t> Tax</a:t>
                      </a:r>
                      <a:endParaRPr lang="en-GB" sz="1600" dirty="0"/>
                    </a:p>
                  </a:txBody>
                  <a:tcPr marL="68580" marR="68580" marT="34289" marB="34289"/>
                </a:tc>
              </a:tr>
              <a:tr h="48010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£50.01- £75 over</a:t>
                      </a:r>
                    </a:p>
                  </a:txBody>
                  <a:tcPr marL="68580" marR="68580" marT="34289" marB="3428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= support for 30% of Council</a:t>
                      </a:r>
                      <a:r>
                        <a:rPr lang="en-GB" sz="1600" baseline="0" dirty="0" smtClean="0"/>
                        <a:t> Tax</a:t>
                      </a:r>
                      <a:endParaRPr lang="en-GB" sz="1600" dirty="0"/>
                    </a:p>
                  </a:txBody>
                  <a:tcPr marL="68580" marR="68580" marT="34289" marB="34289"/>
                </a:tc>
              </a:tr>
              <a:tr h="48010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£75.01- £80 over</a:t>
                      </a:r>
                    </a:p>
                  </a:txBody>
                  <a:tcPr marL="68580" marR="68580" marT="34289" marB="3428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= support for 12% of Council</a:t>
                      </a:r>
                      <a:r>
                        <a:rPr lang="en-GB" sz="1600" baseline="0" dirty="0" smtClean="0"/>
                        <a:t> Tax</a:t>
                      </a:r>
                      <a:endParaRPr lang="en-GB" sz="1600" dirty="0" smtClean="0"/>
                    </a:p>
                  </a:txBody>
                  <a:tcPr marL="68580" marR="68580" marT="34289" marB="34289"/>
                </a:tc>
              </a:tr>
              <a:tr h="48010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£80.01 +</a:t>
                      </a:r>
                    </a:p>
                  </a:txBody>
                  <a:tcPr marL="68580" marR="68580" marT="34289" marB="34289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= no</a:t>
                      </a:r>
                      <a:r>
                        <a:rPr lang="en-GB" sz="1600" baseline="0" dirty="0" smtClean="0"/>
                        <a:t> CTS</a:t>
                      </a:r>
                      <a:endParaRPr lang="en-GB" sz="1600" dirty="0"/>
                    </a:p>
                  </a:txBody>
                  <a:tcPr marL="68580" marR="68580" marT="34289" marB="34289"/>
                </a:tc>
              </a:tr>
            </a:tbl>
          </a:graphicData>
        </a:graphic>
      </p:graphicFrame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662046"/>
                </a:solidFill>
              </a:rPr>
              <a:t> </a:t>
            </a:r>
            <a:r>
              <a:rPr lang="en-US" altLang="en-US" sz="900" dirty="0" smtClean="0">
                <a:solidFill>
                  <a:srgbClr val="662046"/>
                </a:solidFill>
              </a:rPr>
              <a:t>Slide 10</a:t>
            </a:r>
            <a:endParaRPr lang="en-US" altLang="en-US" sz="900" dirty="0">
              <a:solidFill>
                <a:srgbClr val="662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5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ts val="1060"/>
              </a:spcBef>
              <a:buClr>
                <a:srgbClr val="662046"/>
              </a:buClr>
              <a:buFont typeface="Arial" panose="020B0604020202020204" pitchFamily="34" charset="0"/>
              <a:buChar char="•"/>
              <a:defRPr sz="25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Font typeface="Lucida Grande" charset="0"/>
              <a:buChar char="-"/>
              <a:defRPr sz="19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Font typeface="Lucida Grande" charset="0"/>
              <a:buChar char="-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662046"/>
                </a:solidFill>
              </a:rPr>
              <a:t> </a:t>
            </a:r>
            <a:r>
              <a:rPr lang="en-US" altLang="en-US" sz="900" dirty="0" smtClean="0">
                <a:solidFill>
                  <a:srgbClr val="662046"/>
                </a:solidFill>
              </a:rPr>
              <a:t>Slide 11</a:t>
            </a:r>
            <a:endParaRPr lang="en-US" altLang="en-US" sz="900" dirty="0">
              <a:solidFill>
                <a:srgbClr val="662046"/>
              </a:solidFill>
            </a:endParaRPr>
          </a:p>
        </p:txBody>
      </p:sp>
      <p:sp>
        <p:nvSpPr>
          <p:cNvPr id="29699" name="Rectangle 2"/>
          <p:cNvSpPr>
            <a:spLocks noGrp="1"/>
          </p:cNvSpPr>
          <p:nvPr>
            <p:ph type="title" idx="4294967295"/>
          </p:nvPr>
        </p:nvSpPr>
        <p:spPr>
          <a:xfrm>
            <a:off x="1790700" y="377429"/>
            <a:ext cx="5535216" cy="5524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Impact on claimants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949677" y="1172793"/>
          <a:ext cx="5793201" cy="337596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102709"/>
                <a:gridCol w="901243"/>
                <a:gridCol w="868351"/>
                <a:gridCol w="1157801"/>
                <a:gridCol w="763097"/>
              </a:tblGrid>
              <a:tr h="419184">
                <a:tc gridSpan="5">
                  <a:txBody>
                    <a:bodyPr/>
                    <a:lstStyle/>
                    <a:p>
                      <a:r>
                        <a:rPr lang="en-GB" sz="1600" dirty="0" smtClean="0"/>
                        <a:t>Total CTS caseload = 54,208</a:t>
                      </a:r>
                      <a:endParaRPr lang="en-GB" sz="1600" dirty="0"/>
                    </a:p>
                  </a:txBody>
                  <a:tcPr marL="68580" marR="68580" marT="34295" marB="34295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7817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Elderly</a:t>
                      </a:r>
                      <a:endParaRPr lang="en-GB" sz="1600" dirty="0"/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17,475</a:t>
                      </a:r>
                      <a:endParaRPr lang="en-GB" sz="1600" dirty="0"/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5" marB="34295"/>
                </a:tc>
              </a:tr>
              <a:tr h="48013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Working age non UC</a:t>
                      </a:r>
                      <a:endParaRPr lang="en-GB" sz="1600" dirty="0"/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31,201</a:t>
                      </a:r>
                      <a:endParaRPr lang="en-GB" sz="1600" dirty="0"/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5" marB="34295"/>
                </a:tc>
              </a:tr>
              <a:tr h="27817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Working age UC</a:t>
                      </a:r>
                      <a:endParaRPr lang="en-GB" sz="1600" dirty="0"/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5,532</a:t>
                      </a:r>
                      <a:endParaRPr lang="en-GB" sz="1600" dirty="0"/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5" marB="34295"/>
                </a:tc>
              </a:tr>
              <a:tr h="149725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5" marB="34295"/>
                </a:tc>
              </a:tr>
              <a:tr h="278176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Gain</a:t>
                      </a:r>
                      <a:endParaRPr lang="en-GB" sz="1600" dirty="0"/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Loss</a:t>
                      </a:r>
                      <a:endParaRPr lang="en-GB" sz="1600" dirty="0"/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No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change</a:t>
                      </a:r>
                      <a:endParaRPr lang="en-GB" sz="1600" dirty="0"/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Total</a:t>
                      </a:r>
                      <a:endParaRPr lang="en-GB" sz="1600" dirty="0"/>
                    </a:p>
                  </a:txBody>
                  <a:tcPr marL="68580" marR="68580" marT="34295" marB="34295"/>
                </a:tc>
              </a:tr>
              <a:tr h="27817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Cases</a:t>
                      </a:r>
                      <a:endParaRPr lang="en-GB" sz="1600" dirty="0"/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530</a:t>
                      </a:r>
                      <a:endParaRPr lang="en-GB" sz="1600" dirty="0"/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199</a:t>
                      </a:r>
                      <a:endParaRPr lang="en-GB" sz="1600" dirty="0"/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4,803</a:t>
                      </a:r>
                      <a:endParaRPr lang="en-GB" sz="1600" dirty="0"/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5,532</a:t>
                      </a:r>
                      <a:endParaRPr lang="en-GB" sz="1600" dirty="0"/>
                    </a:p>
                  </a:txBody>
                  <a:tcPr marL="68580" marR="68580" marT="34295" marB="34295"/>
                </a:tc>
              </a:tr>
              <a:tr h="48013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Average loss / gain</a:t>
                      </a:r>
                      <a:endParaRPr lang="en-GB" sz="1600" dirty="0"/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£2.21</a:t>
                      </a:r>
                      <a:endParaRPr lang="en-GB" sz="1600" dirty="0"/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£1.03</a:t>
                      </a:r>
                      <a:endParaRPr lang="en-GB" sz="1600" dirty="0"/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5" marB="34295"/>
                </a:tc>
              </a:tr>
              <a:tr h="27817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Highest loss/gain</a:t>
                      </a:r>
                      <a:endParaRPr lang="en-GB" sz="1600" dirty="0"/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£5.14</a:t>
                      </a:r>
                      <a:endParaRPr lang="en-GB" sz="1600" dirty="0"/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£6.76</a:t>
                      </a:r>
                      <a:endParaRPr lang="en-GB" sz="1600" dirty="0"/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68580" marR="68580" marT="34295" marB="3429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82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Discretionary Council 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For the 199 losers</a:t>
            </a:r>
          </a:p>
          <a:p>
            <a:pPr>
              <a:defRPr/>
            </a:pPr>
            <a:r>
              <a:rPr lang="en-GB" dirty="0" smtClean="0"/>
              <a:t>One off DCTS payment</a:t>
            </a:r>
          </a:p>
          <a:p>
            <a:pPr>
              <a:defRPr/>
            </a:pPr>
            <a:r>
              <a:rPr lang="en-GB" dirty="0" smtClean="0"/>
              <a:t>Paid the amount lost over and above £1 per week for a 12 month period from 1 April 2019</a:t>
            </a:r>
            <a:endParaRPr lang="en-GB" dirty="0"/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5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ts val="1060"/>
              </a:spcBef>
              <a:buClr>
                <a:srgbClr val="662046"/>
              </a:buClr>
              <a:buFont typeface="Arial" panose="020B0604020202020204" pitchFamily="34" charset="0"/>
              <a:buChar char="•"/>
              <a:defRPr sz="25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Font typeface="Lucida Grande" charset="0"/>
              <a:buChar char="-"/>
              <a:defRPr sz="19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Font typeface="Lucida Grande" charset="0"/>
              <a:buChar char="-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662046"/>
                </a:solidFill>
              </a:rPr>
              <a:t> </a:t>
            </a:r>
            <a:r>
              <a:rPr lang="en-US" altLang="en-US" sz="900" dirty="0" smtClean="0">
                <a:solidFill>
                  <a:srgbClr val="662046"/>
                </a:solidFill>
              </a:rPr>
              <a:t>Slide12</a:t>
            </a:r>
            <a:endParaRPr lang="en-US" altLang="en-US" sz="900" dirty="0">
              <a:solidFill>
                <a:srgbClr val="662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14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What does our banded scheme mean? 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859" y="1120659"/>
            <a:ext cx="7380288" cy="3089672"/>
          </a:xfrm>
        </p:spPr>
        <p:txBody>
          <a:bodyPr/>
          <a:lstStyle/>
          <a:p>
            <a:r>
              <a:rPr lang="en-GB" sz="2800" dirty="0" smtClean="0"/>
              <a:t>We have 8,862 CTS claimants </a:t>
            </a:r>
            <a:r>
              <a:rPr lang="en-GB" sz="2800" dirty="0"/>
              <a:t>on UC </a:t>
            </a:r>
            <a:endParaRPr lang="en-GB" sz="2800" dirty="0" smtClean="0"/>
          </a:p>
          <a:p>
            <a:r>
              <a:rPr lang="en-GB" sz="2800" dirty="0" smtClean="0"/>
              <a:t>1,329 of these have excess income (15%)</a:t>
            </a:r>
          </a:p>
          <a:p>
            <a:r>
              <a:rPr lang="en-GB" sz="2800" dirty="0" smtClean="0"/>
              <a:t>The bands apply to those who have excess income </a:t>
            </a:r>
          </a:p>
          <a:p>
            <a:r>
              <a:rPr lang="en-GB" sz="2800" dirty="0" smtClean="0"/>
              <a:t>Those without excess income receive 82.5% CTS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6072188" y="4598194"/>
            <a:ext cx="2133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662046"/>
                </a:solidFill>
              </a:rPr>
              <a:t> Slide </a:t>
            </a:r>
            <a:r>
              <a:rPr lang="en-US" altLang="en-US" sz="900" dirty="0" smtClean="0">
                <a:solidFill>
                  <a:srgbClr val="662046"/>
                </a:solidFill>
              </a:rPr>
              <a:t>13</a:t>
            </a:r>
            <a:endParaRPr lang="en-US" altLang="en-US" sz="900" dirty="0">
              <a:solidFill>
                <a:srgbClr val="662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6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/>
              <a:t>What UC information do we use?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The claimant’s allowance, housing element, child element plus amounts for disability/caring are added together to create their Maximum UC award</a:t>
            </a:r>
          </a:p>
          <a:p>
            <a:r>
              <a:rPr lang="en-GB" sz="2400" dirty="0" smtClean="0"/>
              <a:t>UC then reduces their Maximum UC award if they have any income, e.g. wages or occupational pensions</a:t>
            </a:r>
          </a:p>
          <a:p>
            <a:r>
              <a:rPr lang="en-GB" sz="2400" dirty="0" smtClean="0"/>
              <a:t>How much is taken off the Maximum UC depends on earnings disregards and the relevant taper</a:t>
            </a:r>
          </a:p>
          <a:p>
            <a:r>
              <a:rPr lang="en-GB" sz="2400" dirty="0" smtClean="0"/>
              <a:t>The UC payment is whatever is left once these deductions have been taken off </a:t>
            </a:r>
            <a:endParaRPr lang="en-GB" sz="24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6072188" y="4598194"/>
            <a:ext cx="2133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662046"/>
                </a:solidFill>
              </a:rPr>
              <a:t> Slide </a:t>
            </a:r>
            <a:r>
              <a:rPr lang="en-US" altLang="en-US" sz="900" dirty="0" smtClean="0">
                <a:solidFill>
                  <a:srgbClr val="662046"/>
                </a:solidFill>
              </a:rPr>
              <a:t>14</a:t>
            </a:r>
            <a:endParaRPr lang="en-US" altLang="en-US" sz="900" dirty="0">
              <a:solidFill>
                <a:srgbClr val="662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1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How we calculate excess income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Our banded scheme compares the Maximum UC award with the actual income that the claimant received that month (their UC payment plus their wages and other income)</a:t>
            </a:r>
          </a:p>
          <a:p>
            <a:r>
              <a:rPr lang="en-GB" sz="2800" dirty="0" smtClean="0"/>
              <a:t>We then convert this to a weekly figure to decide which band they fall in to</a:t>
            </a:r>
            <a:endParaRPr lang="en-GB" sz="28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6072188" y="4598194"/>
            <a:ext cx="2133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662046"/>
                </a:solidFill>
              </a:rPr>
              <a:t> </a:t>
            </a:r>
            <a:r>
              <a:rPr lang="en-US" altLang="en-US" sz="900" dirty="0" smtClean="0">
                <a:solidFill>
                  <a:srgbClr val="662046"/>
                </a:solidFill>
              </a:rPr>
              <a:t>Slide 15</a:t>
            </a:r>
            <a:endParaRPr lang="en-US" altLang="en-US" sz="900" dirty="0">
              <a:solidFill>
                <a:srgbClr val="662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Single claimant (over 25) with housing costs</a:t>
            </a:r>
          </a:p>
          <a:p>
            <a:r>
              <a:rPr lang="en-GB" sz="2800" dirty="0" smtClean="0"/>
              <a:t>Maximum UC award is £774.21</a:t>
            </a:r>
          </a:p>
          <a:p>
            <a:r>
              <a:rPr lang="en-GB" sz="2800" dirty="0" smtClean="0"/>
              <a:t>Net earnings are £550</a:t>
            </a:r>
          </a:p>
          <a:p>
            <a:r>
              <a:rPr lang="en-GB" sz="2800" dirty="0" smtClean="0"/>
              <a:t>UC payment is £427.71</a:t>
            </a:r>
          </a:p>
          <a:p>
            <a:r>
              <a:rPr lang="en-GB" sz="2800" dirty="0" smtClean="0"/>
              <a:t>Total income is £550 + £427.71 = £977.71</a:t>
            </a:r>
          </a:p>
          <a:p>
            <a:r>
              <a:rPr lang="en-GB" sz="2800" dirty="0" smtClean="0"/>
              <a:t>Excess income is £977.71 - £774.21 </a:t>
            </a:r>
          </a:p>
          <a:p>
            <a:pPr marL="0" indent="0">
              <a:buNone/>
            </a:pPr>
            <a:r>
              <a:rPr lang="en-GB" sz="2800" dirty="0"/>
              <a:t> </a:t>
            </a:r>
            <a:r>
              <a:rPr lang="en-GB" sz="2800" dirty="0" smtClean="0"/>
              <a:t>   = 203.50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6072188" y="4598194"/>
            <a:ext cx="2133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662046"/>
                </a:solidFill>
              </a:rPr>
              <a:t> </a:t>
            </a:r>
            <a:r>
              <a:rPr lang="en-US" altLang="en-US" sz="900" dirty="0" smtClean="0">
                <a:solidFill>
                  <a:srgbClr val="662046"/>
                </a:solidFill>
              </a:rPr>
              <a:t>Slide 16</a:t>
            </a:r>
            <a:endParaRPr lang="en-US" altLang="en-US" sz="900" dirty="0">
              <a:solidFill>
                <a:srgbClr val="662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91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Excess income of £203.50 converted to a weekly figure is £46.96</a:t>
            </a:r>
          </a:p>
          <a:p>
            <a:r>
              <a:rPr lang="en-GB" dirty="0" smtClean="0"/>
              <a:t>This puts the claimant in our second band for those with excess income of £25.01 to £50.00</a:t>
            </a:r>
          </a:p>
          <a:p>
            <a:r>
              <a:rPr lang="en-GB" dirty="0" smtClean="0"/>
              <a:t>CTS award is 45% 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6072188" y="4598194"/>
            <a:ext cx="2133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662046"/>
                </a:solidFill>
              </a:rPr>
              <a:t> Slide </a:t>
            </a:r>
            <a:r>
              <a:rPr lang="en-US" altLang="en-US" sz="900" dirty="0" smtClean="0">
                <a:solidFill>
                  <a:srgbClr val="662046"/>
                </a:solidFill>
              </a:rPr>
              <a:t> 17</a:t>
            </a:r>
            <a:endParaRPr lang="en-US" altLang="en-US" sz="900" dirty="0">
              <a:solidFill>
                <a:srgbClr val="662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5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Consultation	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 November to 16 December</a:t>
            </a:r>
          </a:p>
          <a:p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and </a:t>
            </a:r>
            <a:r>
              <a:rPr lang="en-GB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mailout</a:t>
            </a:r>
            <a:endParaRPr lang="en-GB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30,000 letters</a:t>
            </a:r>
          </a:p>
          <a:p>
            <a:pPr lvl="1"/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15,000 Council Tax payers</a:t>
            </a:r>
          </a:p>
          <a:p>
            <a:pPr lvl="1"/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6,000 UC claimants </a:t>
            </a:r>
          </a:p>
          <a:p>
            <a:pPr lvl="1"/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9,000 other CTS claimants (minus pensioners)</a:t>
            </a:r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5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ts val="1060"/>
              </a:spcBef>
              <a:buClr>
                <a:srgbClr val="662046"/>
              </a:buClr>
              <a:buFont typeface="Arial" panose="020B0604020202020204" pitchFamily="34" charset="0"/>
              <a:buChar char="•"/>
              <a:defRPr sz="25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Font typeface="Lucida Grande" charset="0"/>
              <a:buChar char="-"/>
              <a:defRPr sz="19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Font typeface="Lucida Grande" charset="0"/>
              <a:buChar char="-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662046"/>
                </a:solidFill>
              </a:rPr>
              <a:t> Slide </a:t>
            </a:r>
            <a:r>
              <a:rPr lang="en-US" altLang="en-US" sz="900" dirty="0" smtClean="0">
                <a:solidFill>
                  <a:srgbClr val="662046"/>
                </a:solidFill>
              </a:rPr>
              <a:t>18</a:t>
            </a:r>
            <a:endParaRPr lang="en-US" altLang="en-US" sz="900" dirty="0">
              <a:solidFill>
                <a:srgbClr val="662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1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we’ll cover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Background and why we did it</a:t>
            </a:r>
          </a:p>
          <a:p>
            <a:r>
              <a:rPr lang="en-GB" sz="2000" dirty="0" smtClean="0"/>
              <a:t>The proposals</a:t>
            </a:r>
          </a:p>
          <a:p>
            <a:r>
              <a:rPr lang="en-GB" sz="2000" dirty="0" smtClean="0"/>
              <a:t>Banded scheme</a:t>
            </a:r>
          </a:p>
          <a:p>
            <a:r>
              <a:rPr lang="en-GB" sz="2000" dirty="0" smtClean="0"/>
              <a:t>Consultation and EIA</a:t>
            </a:r>
          </a:p>
          <a:p>
            <a:r>
              <a:rPr lang="en-GB" sz="2000" dirty="0" smtClean="0"/>
              <a:t>Other changes</a:t>
            </a:r>
          </a:p>
          <a:p>
            <a:r>
              <a:rPr lang="en-GB" sz="2000" dirty="0" smtClean="0"/>
              <a:t>System functionality </a:t>
            </a:r>
          </a:p>
          <a:p>
            <a:r>
              <a:rPr lang="en-GB" sz="2000" dirty="0" smtClean="0"/>
              <a:t>Costs / outcomes</a:t>
            </a:r>
          </a:p>
          <a:p>
            <a:r>
              <a:rPr lang="en-GB" sz="2000" dirty="0" smtClean="0"/>
              <a:t>Potential issues</a:t>
            </a:r>
          </a:p>
          <a:p>
            <a:r>
              <a:rPr lang="en-GB" sz="2000" dirty="0" smtClean="0"/>
              <a:t>Time for questions</a:t>
            </a:r>
            <a:endParaRPr lang="en-GB" sz="20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6072188" y="4598194"/>
            <a:ext cx="2133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662046"/>
                </a:solidFill>
              </a:rPr>
              <a:t> </a:t>
            </a:r>
            <a:r>
              <a:rPr lang="en-US" altLang="en-US" sz="900" dirty="0" smtClean="0">
                <a:solidFill>
                  <a:srgbClr val="662046"/>
                </a:solidFill>
              </a:rPr>
              <a:t>Slide  1	</a:t>
            </a:r>
            <a:endParaRPr lang="en-US" altLang="en-US" sz="900" dirty="0">
              <a:solidFill>
                <a:srgbClr val="662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1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Consultation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1051 responses</a:t>
            </a:r>
          </a:p>
          <a:p>
            <a:pPr marL="926306" lvl="2" indent="-342900"/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242 online</a:t>
            </a:r>
          </a:p>
          <a:p>
            <a:pPr marL="926306" lvl="2" indent="-342900"/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809 paper</a:t>
            </a:r>
          </a:p>
          <a:p>
            <a:pPr marL="926306" lvl="2" indent="-342900"/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favour of our proposals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5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ts val="1060"/>
              </a:spcBef>
              <a:buClr>
                <a:srgbClr val="662046"/>
              </a:buClr>
              <a:buFont typeface="Arial" panose="020B0604020202020204" pitchFamily="34" charset="0"/>
              <a:buChar char="•"/>
              <a:defRPr sz="25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Font typeface="Lucida Grande" charset="0"/>
              <a:buChar char="-"/>
              <a:defRPr sz="19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Font typeface="Lucida Grande" charset="0"/>
              <a:buChar char="-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662046"/>
                </a:solidFill>
              </a:rPr>
              <a:t> </a:t>
            </a:r>
            <a:r>
              <a:rPr lang="en-US" altLang="en-US" sz="900" dirty="0" smtClean="0">
                <a:solidFill>
                  <a:srgbClr val="662046"/>
                </a:solidFill>
              </a:rPr>
              <a:t>Slide19</a:t>
            </a:r>
            <a:endParaRPr lang="en-US" altLang="en-US" sz="900" dirty="0">
              <a:solidFill>
                <a:srgbClr val="662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3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Consultation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900496"/>
              </p:ext>
            </p:extLst>
          </p:nvPr>
        </p:nvGraphicFramePr>
        <p:xfrm>
          <a:off x="521522" y="1213799"/>
          <a:ext cx="6629218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4609"/>
                <a:gridCol w="3314609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Do you agree or disagree that we should move to a banded scheme from April 2019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Strongly agree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23%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Agree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Neither agree nor disagree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Disagree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Strongly disagree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Don’t know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Not answered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77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5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ts val="1060"/>
              </a:spcBef>
              <a:buClr>
                <a:srgbClr val="662046"/>
              </a:buClr>
              <a:buFont typeface="Arial" panose="020B0604020202020204" pitchFamily="34" charset="0"/>
              <a:buChar char="•"/>
              <a:defRPr sz="25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Font typeface="Lucida Grande" charset="0"/>
              <a:buChar char="-"/>
              <a:defRPr sz="19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Font typeface="Lucida Grande" charset="0"/>
              <a:buChar char="-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662046"/>
                </a:solidFill>
              </a:rPr>
              <a:t> Slide </a:t>
            </a:r>
            <a:r>
              <a:rPr lang="en-US" altLang="en-US" sz="900" dirty="0" smtClean="0">
                <a:solidFill>
                  <a:srgbClr val="662046"/>
                </a:solidFill>
              </a:rPr>
              <a:t>20</a:t>
            </a:r>
            <a:endParaRPr lang="en-US" altLang="en-US" sz="900" dirty="0">
              <a:solidFill>
                <a:srgbClr val="662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Consultation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496341"/>
              </p:ext>
            </p:extLst>
          </p:nvPr>
        </p:nvGraphicFramePr>
        <p:xfrm>
          <a:off x="863600" y="1643698"/>
          <a:ext cx="631345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6727"/>
                <a:gridCol w="3156727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Do you agree that we have worked out the bands correctly?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68%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21%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Not</a:t>
                      </a:r>
                      <a:r>
                        <a:rPr lang="en-GB" baseline="0" dirty="0" smtClean="0"/>
                        <a:t> answered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77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5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ts val="1060"/>
              </a:spcBef>
              <a:buClr>
                <a:srgbClr val="662046"/>
              </a:buClr>
              <a:buFont typeface="Arial" panose="020B0604020202020204" pitchFamily="34" charset="0"/>
              <a:buChar char="•"/>
              <a:defRPr sz="25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Font typeface="Lucida Grande" charset="0"/>
              <a:buChar char="-"/>
              <a:defRPr sz="19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Font typeface="Lucida Grande" charset="0"/>
              <a:buChar char="-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662046"/>
                </a:solidFill>
              </a:rPr>
              <a:t> Slide </a:t>
            </a:r>
            <a:r>
              <a:rPr lang="en-US" altLang="en-US" sz="900" dirty="0" smtClean="0">
                <a:solidFill>
                  <a:srgbClr val="662046"/>
                </a:solidFill>
              </a:rPr>
              <a:t>21</a:t>
            </a:r>
            <a:endParaRPr lang="en-US" altLang="en-US" sz="900" dirty="0">
              <a:solidFill>
                <a:srgbClr val="662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EIA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400" dirty="0"/>
              <a:t>Only a small number of claimants lost out </a:t>
            </a:r>
            <a:r>
              <a:rPr lang="en-GB" sz="2400" dirty="0" smtClean="0"/>
              <a:t>overall </a:t>
            </a:r>
            <a:r>
              <a:rPr lang="en-GB" sz="2400" dirty="0"/>
              <a:t>but still needed to do an </a:t>
            </a:r>
            <a:r>
              <a:rPr lang="en-GB" sz="2400" dirty="0" smtClean="0"/>
              <a:t>EIA (199).</a:t>
            </a:r>
          </a:p>
          <a:p>
            <a:pPr>
              <a:defRPr/>
            </a:pPr>
            <a:r>
              <a:rPr lang="en-GB" sz="2400" dirty="0"/>
              <a:t>We gathered lots of data</a:t>
            </a:r>
          </a:p>
          <a:p>
            <a:pPr marL="927497" lvl="2" indent="-342900">
              <a:defRPr/>
            </a:pPr>
            <a:r>
              <a:rPr lang="en-GB" sz="2000" dirty="0"/>
              <a:t>UC gainers &amp; losers by band</a:t>
            </a:r>
          </a:p>
          <a:p>
            <a:pPr marL="927497" lvl="2" indent="-342900">
              <a:defRPr/>
            </a:pPr>
            <a:r>
              <a:rPr lang="en-GB" sz="2000" dirty="0"/>
              <a:t>Gender, family composition &amp; ethnicity</a:t>
            </a:r>
          </a:p>
          <a:p>
            <a:pPr marL="927497" lvl="2" indent="-342900">
              <a:defRPr/>
            </a:pPr>
            <a:r>
              <a:rPr lang="en-GB" sz="2000" dirty="0"/>
              <a:t>Caring responsibilities and disability</a:t>
            </a:r>
          </a:p>
          <a:p>
            <a:pPr marL="927497" lvl="2" indent="-342900">
              <a:defRPr/>
            </a:pPr>
            <a:r>
              <a:rPr lang="en-GB" sz="2000" dirty="0"/>
              <a:t>Ward</a:t>
            </a:r>
          </a:p>
          <a:p>
            <a:pPr marL="927497" lvl="2" indent="-342900">
              <a:defRPr/>
            </a:pPr>
            <a:r>
              <a:rPr lang="en-GB" sz="2000" dirty="0"/>
              <a:t>Valuation band</a:t>
            </a:r>
          </a:p>
          <a:p>
            <a:pPr>
              <a:defRPr/>
            </a:pPr>
            <a:endParaRPr lang="en-GB" dirty="0" smtClean="0"/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5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ts val="1060"/>
              </a:spcBef>
              <a:buClr>
                <a:srgbClr val="662046"/>
              </a:buClr>
              <a:buFont typeface="Arial" panose="020B0604020202020204" pitchFamily="34" charset="0"/>
              <a:buChar char="•"/>
              <a:defRPr sz="25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Font typeface="Lucida Grande" charset="0"/>
              <a:buChar char="-"/>
              <a:defRPr sz="19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Font typeface="Lucida Grande" charset="0"/>
              <a:buChar char="-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662046"/>
                </a:solidFill>
              </a:rPr>
              <a:t> Slide </a:t>
            </a:r>
            <a:r>
              <a:rPr lang="en-US" altLang="en-US" sz="900" dirty="0" smtClean="0">
                <a:solidFill>
                  <a:srgbClr val="662046"/>
                </a:solidFill>
              </a:rPr>
              <a:t>22</a:t>
            </a:r>
            <a:endParaRPr lang="en-US" altLang="en-US" sz="900" dirty="0">
              <a:solidFill>
                <a:srgbClr val="662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8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EIA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every area where we collected data, the losers were broadly representative of the caseload as a whole (and in relation to disability potentially less impacted) and the losers were not disproportionately affected in any of the areas with protected characteristics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Also the numbers were so small as part of the overall caseload (199 out of 5,532 CTS UC claimants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5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ts val="1060"/>
              </a:spcBef>
              <a:buClr>
                <a:srgbClr val="662046"/>
              </a:buClr>
              <a:buFont typeface="Arial" panose="020B0604020202020204" pitchFamily="34" charset="0"/>
              <a:buChar char="•"/>
              <a:defRPr sz="25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Font typeface="Lucida Grande" charset="0"/>
              <a:buChar char="-"/>
              <a:defRPr sz="19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Font typeface="Lucida Grande" charset="0"/>
              <a:buChar char="-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662046"/>
                </a:solidFill>
              </a:rPr>
              <a:t> Slide </a:t>
            </a:r>
            <a:r>
              <a:rPr lang="en-US" altLang="en-US" sz="900" dirty="0" smtClean="0">
                <a:solidFill>
                  <a:srgbClr val="662046"/>
                </a:solidFill>
              </a:rPr>
              <a:t>23</a:t>
            </a:r>
            <a:endParaRPr lang="en-US" altLang="en-US" sz="900" dirty="0">
              <a:solidFill>
                <a:srgbClr val="662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4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New CTS Claims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en-GB" sz="2400" dirty="0" smtClean="0"/>
              <a:t>We updated the scheme so that people </a:t>
            </a:r>
            <a:r>
              <a:rPr lang="en-GB" sz="2400" dirty="0"/>
              <a:t>no longer need to make a separate claim for CTS when they </a:t>
            </a:r>
            <a:r>
              <a:rPr lang="en-GB" sz="2400" dirty="0" smtClean="0"/>
              <a:t>claim UC</a:t>
            </a:r>
          </a:p>
          <a:p>
            <a:pPr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en-GB" sz="2400" dirty="0" smtClean="0"/>
              <a:t>If the claimant says they want to claim CTS when they apply for UC then we can treat the new claim UCDS record and the subsequent first payment record as a claim for CTS</a:t>
            </a:r>
          </a:p>
          <a:p>
            <a:pPr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en-GB" sz="2400" dirty="0" smtClean="0"/>
              <a:t>Our scheme defines a claim for CTS as requiring both of these (so one record on its own does not count as a claim)</a:t>
            </a:r>
          </a:p>
          <a:p>
            <a:pPr marL="0" indent="0">
              <a:buNone/>
              <a:defRPr/>
            </a:pP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6072188" y="4598194"/>
            <a:ext cx="2133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662046"/>
                </a:solidFill>
              </a:rPr>
              <a:t> </a:t>
            </a:r>
            <a:r>
              <a:rPr lang="en-US" altLang="en-US" sz="900" dirty="0" smtClean="0">
                <a:solidFill>
                  <a:srgbClr val="662046"/>
                </a:solidFill>
              </a:rPr>
              <a:t>Slide 24</a:t>
            </a:r>
            <a:endParaRPr lang="en-US" altLang="en-US" sz="900" dirty="0">
              <a:solidFill>
                <a:srgbClr val="662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23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Break in UC entitlement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If people have a break in UC entitlement they may not know they need to reclaim CTS when their UC restarts</a:t>
            </a:r>
          </a:p>
          <a:p>
            <a:r>
              <a:rPr lang="en-GB" sz="2800" dirty="0" smtClean="0"/>
              <a:t>We pay their CTS from the Monday after their UC restarted or 6 months before they reclaimed CTS, whichever is later</a:t>
            </a:r>
            <a:endParaRPr lang="en-GB" sz="28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6072188" y="4598194"/>
            <a:ext cx="2133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662046"/>
                </a:solidFill>
              </a:rPr>
              <a:t> </a:t>
            </a:r>
            <a:r>
              <a:rPr lang="en-US" altLang="en-US" sz="900" dirty="0" smtClean="0">
                <a:solidFill>
                  <a:srgbClr val="662046"/>
                </a:solidFill>
              </a:rPr>
              <a:t>Slide 25</a:t>
            </a:r>
            <a:endParaRPr lang="en-US" altLang="en-US" sz="900" dirty="0">
              <a:solidFill>
                <a:srgbClr val="662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09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UC fluctuates it can result in the claimant’s income being too high to qualify for CTS</a:t>
            </a:r>
          </a:p>
          <a:p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income can then drop again to a level that would qualify for CTS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pay their CTS from the Monday after their UC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was at level to qualify for CTS or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6 months before they reclaimed CTS, whichever is later</a:t>
            </a:r>
          </a:p>
          <a:p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Gaps in CTS caused by UC changes 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6072188" y="4598194"/>
            <a:ext cx="2133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662046"/>
                </a:solidFill>
              </a:rPr>
              <a:t> Slide </a:t>
            </a:r>
            <a:r>
              <a:rPr lang="en-US" altLang="en-US" sz="900" dirty="0" smtClean="0">
                <a:solidFill>
                  <a:srgbClr val="662046"/>
                </a:solidFill>
              </a:rPr>
              <a:t>26</a:t>
            </a:r>
            <a:endParaRPr lang="en-US" altLang="en-US" sz="900" dirty="0">
              <a:solidFill>
                <a:srgbClr val="662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/>
          </p:cNvSpPr>
          <p:nvPr>
            <p:ph type="title" idx="4294967295"/>
          </p:nvPr>
        </p:nvSpPr>
        <p:spPr>
          <a:xfrm>
            <a:off x="1790700" y="377429"/>
            <a:ext cx="5535216" cy="5524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Notification letter </a:t>
            </a:r>
          </a:p>
        </p:txBody>
      </p:sp>
      <p:sp>
        <p:nvSpPr>
          <p:cNvPr id="18436" name="Rectangle 3"/>
          <p:cNvSpPr>
            <a:spLocks noGrp="1"/>
          </p:cNvSpPr>
          <p:nvPr>
            <p:ph type="body" idx="4294967295"/>
          </p:nvPr>
        </p:nvSpPr>
        <p:spPr>
          <a:xfrm>
            <a:off x="651510" y="1048941"/>
            <a:ext cx="7429500" cy="3089672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sz="2800" dirty="0" smtClean="0"/>
              <a:t>We </a:t>
            </a:r>
            <a:r>
              <a:rPr lang="en-GB" sz="2800" dirty="0"/>
              <a:t>aim to stop sending Academy </a:t>
            </a:r>
            <a:r>
              <a:rPr lang="en-GB" sz="2800" dirty="0" smtClean="0"/>
              <a:t>adjustment </a:t>
            </a:r>
            <a:r>
              <a:rPr lang="en-GB" sz="2800" dirty="0"/>
              <a:t>letters unless the change results in </a:t>
            </a:r>
            <a:r>
              <a:rPr lang="en-GB" sz="2800" dirty="0" smtClean="0"/>
              <a:t>the claimant moving bands and adjusts their CTS award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sz="2800" dirty="0" smtClean="0"/>
              <a:t>Not in place yet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sz="2800" dirty="0" smtClean="0"/>
              <a:t>Intend to introduce this once we have been able to automate UCDS changes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6072188" y="4598194"/>
            <a:ext cx="2133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662046"/>
                </a:solidFill>
              </a:rPr>
              <a:t> Slide </a:t>
            </a:r>
            <a:r>
              <a:rPr lang="en-US" altLang="en-US" sz="900" dirty="0" smtClean="0">
                <a:solidFill>
                  <a:srgbClr val="662046"/>
                </a:solidFill>
              </a:rPr>
              <a:t>27</a:t>
            </a:r>
            <a:endParaRPr lang="en-US" altLang="en-US" sz="900" dirty="0">
              <a:solidFill>
                <a:srgbClr val="662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1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System functionality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 smtClean="0"/>
              <a:t>CAPITA</a:t>
            </a:r>
          </a:p>
          <a:p>
            <a:pPr>
              <a:defRPr/>
            </a:pPr>
            <a:r>
              <a:rPr lang="en-GB" sz="2800" dirty="0" smtClean="0"/>
              <a:t>Banded scheme software – purchase cost plus annual licence</a:t>
            </a:r>
          </a:p>
          <a:p>
            <a:pPr>
              <a:defRPr/>
            </a:pPr>
            <a:r>
              <a:rPr lang="en-GB" sz="2800" dirty="0" smtClean="0"/>
              <a:t>Parameters had to be configured – very flexible</a:t>
            </a:r>
          </a:p>
          <a:p>
            <a:pPr>
              <a:defRPr/>
            </a:pPr>
            <a:r>
              <a:rPr lang="en-GB" sz="2800" dirty="0" smtClean="0"/>
              <a:t>Letters also required configuration</a:t>
            </a:r>
          </a:p>
          <a:p>
            <a:pPr>
              <a:defRPr/>
            </a:pPr>
            <a:r>
              <a:rPr lang="en-GB" sz="2800" dirty="0" smtClean="0"/>
              <a:t>Non-dependant deduction issue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5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ts val="1060"/>
              </a:spcBef>
              <a:buClr>
                <a:srgbClr val="662046"/>
              </a:buClr>
              <a:buFont typeface="Arial" panose="020B0604020202020204" pitchFamily="34" charset="0"/>
              <a:buChar char="•"/>
              <a:defRPr sz="25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Font typeface="Lucida Grande" charset="0"/>
              <a:buChar char="-"/>
              <a:defRPr sz="19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Font typeface="Lucida Grande" charset="0"/>
              <a:buChar char="-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662046"/>
                </a:solidFill>
              </a:rPr>
              <a:t> Slide </a:t>
            </a:r>
            <a:r>
              <a:rPr lang="en-US" altLang="en-US" sz="900" dirty="0" smtClean="0">
                <a:solidFill>
                  <a:srgbClr val="662046"/>
                </a:solidFill>
              </a:rPr>
              <a:t>28</a:t>
            </a:r>
            <a:endParaRPr lang="en-US" altLang="en-US" sz="900" dirty="0">
              <a:solidFill>
                <a:srgbClr val="662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5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Caseload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April 2017 Council Tax Support (CTS) caseload was 58,874</a:t>
            </a:r>
          </a:p>
          <a:p>
            <a:r>
              <a:rPr lang="en-GB" dirty="0" smtClean="0"/>
              <a:t>18 months later this had dropped to 54,208 ( 8% drop)</a:t>
            </a:r>
          </a:p>
          <a:p>
            <a:r>
              <a:rPr lang="en-GB" dirty="0" smtClean="0"/>
              <a:t>36,733 are working age claimants ( 63%)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6072188" y="4598194"/>
            <a:ext cx="2133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662046"/>
                </a:solidFill>
              </a:rPr>
              <a:t> </a:t>
            </a:r>
            <a:r>
              <a:rPr lang="en-US" altLang="en-US" sz="900" dirty="0" smtClean="0">
                <a:solidFill>
                  <a:srgbClr val="662046"/>
                </a:solidFill>
              </a:rPr>
              <a:t>Slide 2</a:t>
            </a:r>
            <a:endParaRPr lang="en-US" altLang="en-US" sz="900" dirty="0">
              <a:solidFill>
                <a:srgbClr val="662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9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5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ts val="1060"/>
              </a:spcBef>
              <a:buClr>
                <a:srgbClr val="662046"/>
              </a:buClr>
              <a:buFont typeface="Arial" panose="020B0604020202020204" pitchFamily="34" charset="0"/>
              <a:buChar char="•"/>
              <a:defRPr sz="25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Font typeface="Lucida Grande" charset="0"/>
              <a:buChar char="-"/>
              <a:defRPr sz="19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Font typeface="Lucida Grande" charset="0"/>
              <a:buChar char="-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662046"/>
                </a:solidFill>
              </a:rPr>
              <a:t> Slide </a:t>
            </a:r>
            <a:r>
              <a:rPr lang="en-US" altLang="en-US" sz="900" dirty="0" smtClean="0">
                <a:solidFill>
                  <a:srgbClr val="662046"/>
                </a:solidFill>
              </a:rPr>
              <a:t>29</a:t>
            </a:r>
            <a:endParaRPr lang="en-US" altLang="en-US" sz="900" dirty="0">
              <a:solidFill>
                <a:srgbClr val="662046"/>
              </a:solidFill>
            </a:endParaRPr>
          </a:p>
        </p:txBody>
      </p:sp>
      <p:sp>
        <p:nvSpPr>
          <p:cNvPr id="39939" name="Rectangle 2"/>
          <p:cNvSpPr>
            <a:spLocks noGrp="1"/>
          </p:cNvSpPr>
          <p:nvPr>
            <p:ph type="title" idx="4294967295"/>
          </p:nvPr>
        </p:nvSpPr>
        <p:spPr>
          <a:xfrm>
            <a:off x="1790700" y="251222"/>
            <a:ext cx="5535216" cy="678657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Costs of the CTS scheme</a:t>
            </a:r>
          </a:p>
        </p:txBody>
      </p:sp>
      <p:sp>
        <p:nvSpPr>
          <p:cNvPr id="39940" name="Rectangle 3"/>
          <p:cNvSpPr>
            <a:spLocks noGrp="1"/>
          </p:cNvSpPr>
          <p:nvPr>
            <p:ph type="body" idx="4294967295"/>
          </p:nvPr>
        </p:nvSpPr>
        <p:spPr>
          <a:xfrm>
            <a:off x="1790700" y="1048941"/>
            <a:ext cx="5535216" cy="3089672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154852"/>
              </p:ext>
            </p:extLst>
          </p:nvPr>
        </p:nvGraphicFramePr>
        <p:xfrm>
          <a:off x="630104" y="1128396"/>
          <a:ext cx="6254592" cy="324000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127296"/>
                <a:gridCol w="3127296"/>
              </a:tblGrid>
              <a:tr h="470916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68596" marR="68596" marT="34286" marB="34286"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68596" marR="68596" marT="34286" marB="34286"/>
                </a:tc>
              </a:tr>
              <a:tr h="47091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CTS</a:t>
                      </a:r>
                      <a:r>
                        <a:rPr lang="en-GB" sz="2000" baseline="0" dirty="0" smtClean="0"/>
                        <a:t> 2018/19 cost</a:t>
                      </a:r>
                      <a:endParaRPr lang="en-GB" sz="2000" dirty="0"/>
                    </a:p>
                  </a:txBody>
                  <a:tcPr marL="68596" marR="68596" marT="34286" marB="34286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£</a:t>
                      </a:r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37,658,537.29</a:t>
                      </a:r>
                      <a:endParaRPr lang="en-GB" sz="2000" dirty="0"/>
                    </a:p>
                  </a:txBody>
                  <a:tcPr marL="68596" marR="68596" marT="34286" marB="34286"/>
                </a:tc>
              </a:tr>
              <a:tr h="47091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CTS for 2019/20 at billing</a:t>
                      </a:r>
                      <a:endParaRPr lang="en-GB" sz="2000" dirty="0"/>
                    </a:p>
                  </a:txBody>
                  <a:tcPr marL="68596" marR="68596" marT="34286" marB="34286"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£38,623,871.17</a:t>
                      </a:r>
                      <a:endParaRPr lang="en-GB" sz="2000" dirty="0"/>
                    </a:p>
                  </a:txBody>
                  <a:tcPr marL="68596" marR="68596" marT="34286" marB="34286"/>
                </a:tc>
              </a:tr>
              <a:tr h="47091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CTS for 2019/20 at 13/06/19</a:t>
                      </a:r>
                      <a:endParaRPr lang="en-GB" sz="2000" dirty="0"/>
                    </a:p>
                  </a:txBody>
                  <a:tcPr marL="68596" marR="68596" marT="34286" marB="34286"/>
                </a:tc>
                <a:tc>
                  <a:txBody>
                    <a:bodyPr/>
                    <a:lstStyle/>
                    <a:p>
                      <a:r>
                        <a:rPr lang="en-GB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£39,226,378.84</a:t>
                      </a:r>
                      <a:endParaRPr lang="en-GB" sz="2000" dirty="0"/>
                    </a:p>
                  </a:txBody>
                  <a:tcPr marL="68596" marR="68596" marT="34286" marB="34286"/>
                </a:tc>
              </a:tr>
              <a:tr h="47091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Increase</a:t>
                      </a:r>
                      <a:r>
                        <a:rPr lang="en-GB" sz="2000" baseline="0" dirty="0" smtClean="0"/>
                        <a:t> of 2019/20 scheme so far</a:t>
                      </a:r>
                      <a:endParaRPr lang="en-GB" sz="2000" dirty="0"/>
                    </a:p>
                  </a:txBody>
                  <a:tcPr marL="68596" marR="68596" marT="34286" marB="34286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4.2%</a:t>
                      </a:r>
                    </a:p>
                  </a:txBody>
                  <a:tcPr marL="68596" marR="68596" marT="34286" marB="34286"/>
                </a:tc>
              </a:tr>
              <a:tr h="47091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Council</a:t>
                      </a:r>
                      <a:r>
                        <a:rPr lang="en-GB" sz="2000" baseline="0" dirty="0" smtClean="0"/>
                        <a:t> Tax increase for 2019/20</a:t>
                      </a:r>
                      <a:endParaRPr lang="en-GB" sz="2000" dirty="0"/>
                    </a:p>
                  </a:txBody>
                  <a:tcPr marL="68596" marR="68596" marT="34286" marB="34286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5.1%</a:t>
                      </a:r>
                    </a:p>
                  </a:txBody>
                  <a:tcPr marL="68596" marR="68596" marT="34286" marB="3428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09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863600" y="98676"/>
            <a:ext cx="7380288" cy="664420"/>
          </a:xfrm>
        </p:spPr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88" y="1503196"/>
            <a:ext cx="5062698" cy="3040229"/>
          </a:xfrm>
        </p:spPr>
      </p:pic>
      <p:sp>
        <p:nvSpPr>
          <p:cNvPr id="4403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662046"/>
                </a:solidFill>
              </a:rPr>
              <a:t> Slide </a:t>
            </a:r>
            <a:r>
              <a:rPr lang="en-US" altLang="en-US" sz="900" dirty="0" smtClean="0">
                <a:solidFill>
                  <a:srgbClr val="662046"/>
                </a:solidFill>
              </a:rPr>
              <a:t>30</a:t>
            </a:r>
            <a:endParaRPr lang="en-US" altLang="en-US" sz="900" dirty="0">
              <a:solidFill>
                <a:srgbClr val="66204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3599" y="832984"/>
            <a:ext cx="6063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>
                <a:cs typeface="Arial" panose="020B0604020202020204" pitchFamily="34" charset="0"/>
              </a:rPr>
              <a:t>This chart shows the number of UCDS </a:t>
            </a:r>
            <a:r>
              <a:rPr lang="en-GB" altLang="en-US" dirty="0" smtClean="0">
                <a:cs typeface="Arial" panose="020B0604020202020204" pitchFamily="34" charset="0"/>
              </a:rPr>
              <a:t>income changes and the result of the CTS claims </a:t>
            </a:r>
            <a:endParaRPr lang="en-GB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5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issues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Cliff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edges - increases in bills as people move between bands. </a:t>
            </a:r>
          </a:p>
          <a:p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Claimants in higher banded properties are more likely to lose out under a banded scheme </a:t>
            </a:r>
          </a:p>
          <a:p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Both of these can be mitigated using Discretionary Payments if we feel it is appropriate</a:t>
            </a:r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662046"/>
                </a:solidFill>
              </a:rPr>
              <a:t> </a:t>
            </a:r>
            <a:r>
              <a:rPr lang="en-US" altLang="en-US" sz="900" dirty="0" smtClean="0">
                <a:solidFill>
                  <a:srgbClr val="662046"/>
                </a:solidFill>
              </a:rPr>
              <a:t>Slide31</a:t>
            </a:r>
            <a:endParaRPr lang="en-US" altLang="en-US" sz="900" dirty="0">
              <a:solidFill>
                <a:srgbClr val="662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4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n-GB" alt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662046"/>
                </a:solidFill>
              </a:rPr>
              <a:t> Slide </a:t>
            </a:r>
            <a:r>
              <a:rPr lang="en-US" altLang="en-US" sz="900" dirty="0" smtClean="0">
                <a:solidFill>
                  <a:srgbClr val="662046"/>
                </a:solidFill>
              </a:rPr>
              <a:t>32</a:t>
            </a:r>
            <a:endParaRPr lang="en-US" altLang="en-US" sz="900" dirty="0">
              <a:solidFill>
                <a:srgbClr val="662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CTS scheme since 2017/18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Maximum CTS 82.5%</a:t>
            </a:r>
          </a:p>
          <a:p>
            <a:pPr>
              <a:defRPr/>
            </a:pPr>
            <a:r>
              <a:rPr lang="en-GB" dirty="0" smtClean="0"/>
              <a:t>No 2AR</a:t>
            </a:r>
          </a:p>
          <a:p>
            <a:pPr>
              <a:defRPr/>
            </a:pPr>
            <a:r>
              <a:rPr lang="en-GB" dirty="0" smtClean="0"/>
              <a:t>Aligned to HB changes</a:t>
            </a:r>
          </a:p>
          <a:p>
            <a:pPr marL="927497" lvl="2" indent="-342900">
              <a:defRPr/>
            </a:pPr>
            <a:r>
              <a:rPr lang="en-GB" dirty="0" smtClean="0"/>
              <a:t>No family premium</a:t>
            </a:r>
          </a:p>
          <a:p>
            <a:pPr marL="927497" lvl="2" indent="-342900">
              <a:defRPr/>
            </a:pPr>
            <a:r>
              <a:rPr lang="en-GB" dirty="0" smtClean="0"/>
              <a:t>Two child limit</a:t>
            </a:r>
          </a:p>
          <a:p>
            <a:pPr marL="927497" lvl="2" indent="-342900">
              <a:defRPr/>
            </a:pPr>
            <a:r>
              <a:rPr lang="en-GB" dirty="0" smtClean="0"/>
              <a:t>Period outside GB reduced to 4 weeks</a:t>
            </a:r>
          </a:p>
          <a:p>
            <a:pPr marL="927497" lvl="2" indent="-342900">
              <a:defRPr/>
            </a:pPr>
            <a:endParaRPr lang="en-GB" dirty="0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6072188" y="4598194"/>
            <a:ext cx="2133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662046"/>
                </a:solidFill>
              </a:rPr>
              <a:t> Slide </a:t>
            </a:r>
            <a:r>
              <a:rPr lang="en-US" altLang="en-US" sz="900" dirty="0" smtClean="0">
                <a:solidFill>
                  <a:srgbClr val="662046"/>
                </a:solidFill>
              </a:rPr>
              <a:t>3</a:t>
            </a:r>
            <a:endParaRPr lang="en-US" altLang="en-US" sz="900" dirty="0">
              <a:solidFill>
                <a:srgbClr val="662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5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we decided to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400" dirty="0" smtClean="0"/>
              <a:t>Universal Credit (UC) Full Service </a:t>
            </a:r>
            <a:r>
              <a:rPr lang="en-GB" sz="2400" dirty="0"/>
              <a:t>roll out completed in July </a:t>
            </a:r>
            <a:r>
              <a:rPr lang="en-GB" sz="2400" dirty="0" smtClean="0"/>
              <a:t>2018</a:t>
            </a:r>
          </a:p>
          <a:p>
            <a:pPr>
              <a:defRPr/>
            </a:pPr>
            <a:r>
              <a:rPr lang="en-GB" sz="2400" dirty="0" smtClean="0"/>
              <a:t>UC </a:t>
            </a:r>
            <a:r>
              <a:rPr lang="en-GB" sz="2400" dirty="0"/>
              <a:t>managed migration possible in late </a:t>
            </a:r>
            <a:r>
              <a:rPr lang="en-GB" sz="2400" dirty="0" smtClean="0"/>
              <a:t>2019/20 – latest intention is 10,000 pilot cases starting in July 2019 in Harrogate </a:t>
            </a:r>
          </a:p>
          <a:p>
            <a:pPr>
              <a:defRPr/>
            </a:pPr>
            <a:r>
              <a:rPr lang="en-GB" sz="2400" dirty="0" smtClean="0"/>
              <a:t>Ongoing impact </a:t>
            </a:r>
            <a:r>
              <a:rPr lang="en-GB" sz="2400" dirty="0"/>
              <a:t>on CTS </a:t>
            </a:r>
            <a:r>
              <a:rPr lang="en-GB" sz="2400" dirty="0" smtClean="0"/>
              <a:t>administration, Council Tax billing </a:t>
            </a:r>
            <a:r>
              <a:rPr lang="en-GB" sz="2400" dirty="0"/>
              <a:t>&amp; </a:t>
            </a:r>
            <a:r>
              <a:rPr lang="en-GB" sz="2400" dirty="0" smtClean="0"/>
              <a:t>recovery because of monthly UC assessments</a:t>
            </a:r>
          </a:p>
          <a:p>
            <a:pPr>
              <a:defRPr/>
            </a:pPr>
            <a:r>
              <a:rPr lang="en-GB" sz="2400" dirty="0" smtClean="0"/>
              <a:t>Concern around CTS take up</a:t>
            </a:r>
            <a:endParaRPr lang="en-GB" sz="24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6072188" y="4598194"/>
            <a:ext cx="2133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662046"/>
                </a:solidFill>
              </a:rPr>
              <a:t> </a:t>
            </a:r>
            <a:r>
              <a:rPr lang="en-US" altLang="en-US" sz="900" dirty="0" smtClean="0">
                <a:solidFill>
                  <a:srgbClr val="662046"/>
                </a:solidFill>
              </a:rPr>
              <a:t>Slide  4</a:t>
            </a:r>
            <a:endParaRPr lang="en-US" altLang="en-US" sz="900" dirty="0">
              <a:solidFill>
                <a:srgbClr val="662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7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Expectations of the new scheme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63600" y="1147618"/>
            <a:ext cx="7380288" cy="3089672"/>
          </a:xfrm>
        </p:spPr>
        <p:txBody>
          <a:bodyPr/>
          <a:lstStyle/>
          <a:p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Cost neutral</a:t>
            </a:r>
          </a:p>
          <a:p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Maximises take-up and entitlement</a:t>
            </a:r>
          </a:p>
          <a:p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Reduces administration caused by dealing with changes</a:t>
            </a:r>
          </a:p>
          <a:p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Simple to understand and manage the scheme</a:t>
            </a:r>
          </a:p>
          <a:p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negative effect on Council Tax recovery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6072188" y="4598194"/>
            <a:ext cx="2133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662046"/>
                </a:solidFill>
              </a:rPr>
              <a:t> </a:t>
            </a:r>
            <a:r>
              <a:rPr lang="en-US" altLang="en-US" sz="900" dirty="0" smtClean="0">
                <a:solidFill>
                  <a:srgbClr val="662046"/>
                </a:solidFill>
              </a:rPr>
              <a:t>Slide  5</a:t>
            </a:r>
            <a:endParaRPr lang="en-US" altLang="en-US" sz="900" dirty="0">
              <a:solidFill>
                <a:srgbClr val="662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scheme proposals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Introduction of a “banded” CTS scheme</a:t>
            </a:r>
          </a:p>
          <a:p>
            <a:r>
              <a:rPr lang="en-GB" sz="2800" dirty="0" smtClean="0"/>
              <a:t>Amend what we consider a “claim” for CTS</a:t>
            </a:r>
          </a:p>
          <a:p>
            <a:r>
              <a:rPr lang="en-GB" sz="2800" dirty="0" smtClean="0"/>
              <a:t>Adjust our start date for people moving on and off UC and/or CTS</a:t>
            </a:r>
            <a:endParaRPr lang="en-GB" sz="2800" dirty="0"/>
          </a:p>
          <a:p>
            <a:r>
              <a:rPr lang="en-GB" sz="2800" dirty="0" smtClean="0"/>
              <a:t>Stop sending letters where there is no change to the award 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6072188" y="4598194"/>
            <a:ext cx="2133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662046"/>
                </a:solidFill>
              </a:rPr>
              <a:t> Slide </a:t>
            </a:r>
            <a:r>
              <a:rPr lang="en-US" altLang="en-US" sz="900" dirty="0" smtClean="0">
                <a:solidFill>
                  <a:srgbClr val="662046"/>
                </a:solidFill>
              </a:rPr>
              <a:t>6</a:t>
            </a:r>
            <a:endParaRPr lang="en-US" altLang="en-US" sz="900" dirty="0">
              <a:solidFill>
                <a:srgbClr val="662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3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Banded scheme modelling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080" y="1213401"/>
            <a:ext cx="7380288" cy="308967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2000" dirty="0" smtClean="0"/>
              <a:t>We modelled 4 schemes using the same bands of income but adjusting the % amount of CTS up to 82.5% maximum support</a:t>
            </a:r>
          </a:p>
          <a:p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£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 over applicable amount</a:t>
            </a: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£0.01 - £25 over</a:t>
            </a: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£25.01 - £50 over</a:t>
            </a: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£50.01 - £75 over</a:t>
            </a: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£75.01 - £80 over</a:t>
            </a: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£80.01+</a:t>
            </a:r>
          </a:p>
          <a:p>
            <a:pPr marL="0" indent="0">
              <a:buNone/>
              <a:defRPr/>
            </a:pPr>
            <a:endParaRPr lang="en-GB" sz="18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6072188" y="4598194"/>
            <a:ext cx="2133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662046"/>
                </a:solidFill>
              </a:rPr>
              <a:t> </a:t>
            </a:r>
            <a:r>
              <a:rPr lang="en-US" altLang="en-US" sz="900" dirty="0" smtClean="0">
                <a:solidFill>
                  <a:srgbClr val="662046"/>
                </a:solidFill>
              </a:rPr>
              <a:t>Slide 7</a:t>
            </a:r>
            <a:endParaRPr lang="en-US" altLang="en-US" sz="900" dirty="0">
              <a:solidFill>
                <a:srgbClr val="662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4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Models 1, 2, 3 and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 smtClean="0"/>
              <a:t>10%, 35%, 60%, 75%, 82.5%</a:t>
            </a:r>
          </a:p>
          <a:p>
            <a:pPr>
              <a:defRPr/>
            </a:pPr>
            <a:r>
              <a:rPr lang="en-GB" sz="2800" dirty="0" smtClean="0"/>
              <a:t>12%, 32%, 55%, 75%, 82.5%</a:t>
            </a:r>
          </a:p>
          <a:p>
            <a:pPr>
              <a:defRPr/>
            </a:pPr>
            <a:r>
              <a:rPr lang="en-GB" sz="2800" dirty="0" smtClean="0"/>
              <a:t>12%, 32%, 50%, 75%, 82.5%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</a:rPr>
              <a:t>12%, </a:t>
            </a:r>
            <a:r>
              <a:rPr lang="en-GB" sz="2800" dirty="0" smtClean="0">
                <a:solidFill>
                  <a:prstClr val="black"/>
                </a:solidFill>
              </a:rPr>
              <a:t>30%, 45%, 70%, </a:t>
            </a:r>
            <a:r>
              <a:rPr lang="en-GB" sz="2800" dirty="0">
                <a:solidFill>
                  <a:prstClr val="black"/>
                </a:solidFill>
              </a:rPr>
              <a:t>82.5%</a:t>
            </a:r>
          </a:p>
          <a:p>
            <a:pPr>
              <a:defRPr/>
            </a:pPr>
            <a:r>
              <a:rPr lang="en-GB" sz="2800" dirty="0" smtClean="0"/>
              <a:t>All with similar losers and gainers but costs different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6072188" y="4598194"/>
            <a:ext cx="2133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662046"/>
                </a:solidFill>
              </a:rPr>
              <a:t> </a:t>
            </a:r>
            <a:r>
              <a:rPr lang="en-US" altLang="en-US" sz="900" dirty="0" smtClean="0">
                <a:solidFill>
                  <a:srgbClr val="662046"/>
                </a:solidFill>
              </a:rPr>
              <a:t>Slide 8</a:t>
            </a:r>
            <a:endParaRPr lang="en-US" altLang="en-US" sz="900" dirty="0">
              <a:solidFill>
                <a:srgbClr val="662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1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RV_Slid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RRV Template_v2" id="{9768C3D0-2A8B-4FF5-986E-99886E888FD6}" vid="{B1BC4D6F-585D-404C-8D9B-37E6FCBC2E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RRV Template_v2" id="{9768C3D0-2A8B-4FF5-986E-99886E888FD6}" vid="{9A6A68A6-71D8-4C9E-BAE9-612DB84EBF86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RRV Template_v2" id="{9768C3D0-2A8B-4FF5-986E-99886E888FD6}" vid="{8A068C14-AC2B-4EDB-8409-ED65892D3D3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1428</TotalTime>
  <Words>1526</Words>
  <Application>Microsoft Office PowerPoint</Application>
  <PresentationFormat>On-screen Show (16:9)</PresentationFormat>
  <Paragraphs>309</Paragraphs>
  <Slides>33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ＭＳ Ｐゴシック</vt:lpstr>
      <vt:lpstr>Arial</vt:lpstr>
      <vt:lpstr>Calibri</vt:lpstr>
      <vt:lpstr>IRRV_Slide_Template</vt:lpstr>
      <vt:lpstr>Office Theme</vt:lpstr>
      <vt:lpstr>1_Office Theme</vt:lpstr>
      <vt:lpstr>Manchester’s Banded Council Tax Support scheme for Universal Credit claimants</vt:lpstr>
      <vt:lpstr>What we’ll cover</vt:lpstr>
      <vt:lpstr>Caseload</vt:lpstr>
      <vt:lpstr>CTS scheme since 2017/18</vt:lpstr>
      <vt:lpstr>Why we decided to review</vt:lpstr>
      <vt:lpstr>Expectations of the new scheme</vt:lpstr>
      <vt:lpstr>New scheme proposals</vt:lpstr>
      <vt:lpstr>Banded scheme modelling</vt:lpstr>
      <vt:lpstr>Models 1, 2, 3 and 4</vt:lpstr>
      <vt:lpstr>Model 4 – our chosen option</vt:lpstr>
      <vt:lpstr>Banded scheme</vt:lpstr>
      <vt:lpstr>Impact on claimants</vt:lpstr>
      <vt:lpstr>Discretionary Council Tax</vt:lpstr>
      <vt:lpstr>What does our banded scheme mean? </vt:lpstr>
      <vt:lpstr>What UC information do we use?</vt:lpstr>
      <vt:lpstr>How we calculate excess income</vt:lpstr>
      <vt:lpstr>Example </vt:lpstr>
      <vt:lpstr>Example</vt:lpstr>
      <vt:lpstr>Consultation </vt:lpstr>
      <vt:lpstr>Consultation</vt:lpstr>
      <vt:lpstr>Consultation</vt:lpstr>
      <vt:lpstr>Consultation</vt:lpstr>
      <vt:lpstr>EIA  </vt:lpstr>
      <vt:lpstr>EIA</vt:lpstr>
      <vt:lpstr>New CTS Claims </vt:lpstr>
      <vt:lpstr>Break in UC entitlement</vt:lpstr>
      <vt:lpstr>Gaps in CTS caused by UC changes </vt:lpstr>
      <vt:lpstr>Notification letter </vt:lpstr>
      <vt:lpstr>System functionality</vt:lpstr>
      <vt:lpstr>Costs of the CTS scheme</vt:lpstr>
      <vt:lpstr>Outcomes</vt:lpstr>
      <vt:lpstr>Potential issues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Jamie</dc:creator>
  <cp:lastModifiedBy>Amy Brickland</cp:lastModifiedBy>
  <cp:revision>118</cp:revision>
  <cp:lastPrinted>2019-06-13T15:59:11Z</cp:lastPrinted>
  <dcterms:created xsi:type="dcterms:W3CDTF">2012-01-26T11:02:26Z</dcterms:created>
  <dcterms:modified xsi:type="dcterms:W3CDTF">2019-06-19T15:41:09Z</dcterms:modified>
</cp:coreProperties>
</file>