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</p:sldMasterIdLst>
  <p:notesMasterIdLst>
    <p:notesMasterId r:id="rId13"/>
  </p:notesMasterIdLst>
  <p:sldIdLst>
    <p:sldId id="257" r:id="rId4"/>
    <p:sldId id="261" r:id="rId5"/>
    <p:sldId id="268" r:id="rId6"/>
    <p:sldId id="269" r:id="rId7"/>
    <p:sldId id="271" r:id="rId8"/>
    <p:sldId id="272" r:id="rId9"/>
    <p:sldId id="270" r:id="rId10"/>
    <p:sldId id="273" r:id="rId11"/>
    <p:sldId id="267" r:id="rId12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047" autoAdjust="0"/>
    <p:restoredTop sz="94694"/>
  </p:normalViewPr>
  <p:slideViewPr>
    <p:cSldViewPr snapToGrid="0" snapToObjects="1">
      <p:cViewPr varScale="1">
        <p:scale>
          <a:sx n="149" d="100"/>
          <a:sy n="149" d="100"/>
        </p:scale>
        <p:origin x="126" y="4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B84125-3E87-467E-862E-57B962A88D76}" type="doc">
      <dgm:prSet loTypeId="urn:microsoft.com/office/officeart/2005/8/layout/chevron2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E689A07D-650F-4B11-925F-31885110394F}">
      <dgm:prSet phldrT="[Text]" custT="1"/>
      <dgm:spPr/>
      <dgm:t>
        <a:bodyPr/>
        <a:lstStyle/>
        <a:p>
          <a:r>
            <a:rPr lang="en-GB" sz="2000" b="1" dirty="0" smtClean="0">
              <a:latin typeface="Arial" panose="020B0604020202020204" pitchFamily="34" charset="0"/>
              <a:cs typeface="Arial" panose="020B0604020202020204" pitchFamily="34" charset="0"/>
            </a:rPr>
            <a:t>New Claims</a:t>
          </a:r>
          <a:endParaRPr lang="en-GB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0E7047-1808-4CF2-A738-977A1D1872C5}" type="parTrans" cxnId="{11993C07-6A86-4E68-BFD5-C2B52CBF355C}">
      <dgm:prSet/>
      <dgm:spPr/>
      <dgm:t>
        <a:bodyPr/>
        <a:lstStyle/>
        <a:p>
          <a:endParaRPr lang="en-GB"/>
        </a:p>
      </dgm:t>
    </dgm:pt>
    <dgm:pt modelId="{9F479C3B-1334-4B99-9172-56244DE989A1}" type="sibTrans" cxnId="{11993C07-6A86-4E68-BFD5-C2B52CBF355C}">
      <dgm:prSet/>
      <dgm:spPr/>
      <dgm:t>
        <a:bodyPr/>
        <a:lstStyle/>
        <a:p>
          <a:endParaRPr lang="en-GB"/>
        </a:p>
      </dgm:t>
    </dgm:pt>
    <dgm:pt modelId="{8AF4D933-A4AF-4F9D-A1DD-31B69C7BFD07}">
      <dgm:prSet phldrT="[Text]"/>
      <dgm:spPr/>
      <dgm:t>
        <a:bodyPr/>
        <a:lstStyle/>
        <a:p>
          <a:r>
            <a:rPr lang="en-GB" dirty="0" smtClean="0"/>
            <a:t>Entry points / Information for claimants</a:t>
          </a:r>
          <a:endParaRPr lang="en-GB" dirty="0"/>
        </a:p>
      </dgm:t>
    </dgm:pt>
    <dgm:pt modelId="{95442F00-0193-4638-8977-6ECE03147DE6}" type="parTrans" cxnId="{9777A2E0-8FF7-4297-816C-464EABF6C573}">
      <dgm:prSet/>
      <dgm:spPr/>
      <dgm:t>
        <a:bodyPr/>
        <a:lstStyle/>
        <a:p>
          <a:endParaRPr lang="en-GB"/>
        </a:p>
      </dgm:t>
    </dgm:pt>
    <dgm:pt modelId="{D93D305A-4E75-4E19-9CE3-CE8C972426CE}" type="sibTrans" cxnId="{9777A2E0-8FF7-4297-816C-464EABF6C573}">
      <dgm:prSet/>
      <dgm:spPr/>
      <dgm:t>
        <a:bodyPr/>
        <a:lstStyle/>
        <a:p>
          <a:endParaRPr lang="en-GB"/>
        </a:p>
      </dgm:t>
    </dgm:pt>
    <dgm:pt modelId="{C1F68262-489F-4189-923D-3705E7AE86D7}">
      <dgm:prSet phldrT="[Text]"/>
      <dgm:spPr/>
      <dgm:t>
        <a:bodyPr/>
        <a:lstStyle/>
        <a:p>
          <a:r>
            <a:rPr lang="en-GB" dirty="0" smtClean="0"/>
            <a:t>Form design and questions </a:t>
          </a:r>
          <a:endParaRPr lang="en-GB" dirty="0"/>
        </a:p>
      </dgm:t>
    </dgm:pt>
    <dgm:pt modelId="{8435F144-2855-4661-9CF8-91194D90E79B}" type="parTrans" cxnId="{BABF0147-BE88-487A-BA9F-DD87B955FAAD}">
      <dgm:prSet/>
      <dgm:spPr/>
      <dgm:t>
        <a:bodyPr/>
        <a:lstStyle/>
        <a:p>
          <a:endParaRPr lang="en-GB"/>
        </a:p>
      </dgm:t>
    </dgm:pt>
    <dgm:pt modelId="{11FACEF9-94C2-4C66-B4F6-8865F8EA4202}" type="sibTrans" cxnId="{BABF0147-BE88-487A-BA9F-DD87B955FAAD}">
      <dgm:prSet/>
      <dgm:spPr/>
      <dgm:t>
        <a:bodyPr/>
        <a:lstStyle/>
        <a:p>
          <a:endParaRPr lang="en-GB"/>
        </a:p>
      </dgm:t>
    </dgm:pt>
    <dgm:pt modelId="{F43D907F-48F5-4CCF-9581-B062F8584D9A}">
      <dgm:prSet phldrT="[Text]" custT="1"/>
      <dgm:spPr/>
      <dgm:t>
        <a:bodyPr/>
        <a:lstStyle/>
        <a:p>
          <a:r>
            <a:rPr lang="en-GB" sz="2000" b="1" dirty="0" smtClean="0">
              <a:latin typeface="Arial" panose="020B0604020202020204" pitchFamily="34" charset="0"/>
              <a:cs typeface="Arial" panose="020B0604020202020204" pitchFamily="34" charset="0"/>
            </a:rPr>
            <a:t>Changes </a:t>
          </a:r>
          <a:endParaRPr lang="en-GB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CC9BA2-33E2-48D0-8609-C06510970411}" type="parTrans" cxnId="{8E893958-5EA0-440E-A7A6-81B6C4E201E7}">
      <dgm:prSet/>
      <dgm:spPr/>
      <dgm:t>
        <a:bodyPr/>
        <a:lstStyle/>
        <a:p>
          <a:endParaRPr lang="en-GB"/>
        </a:p>
      </dgm:t>
    </dgm:pt>
    <dgm:pt modelId="{1D2B918D-6E53-4CD1-A5F9-A5AC095300BC}" type="sibTrans" cxnId="{8E893958-5EA0-440E-A7A6-81B6C4E201E7}">
      <dgm:prSet/>
      <dgm:spPr/>
      <dgm:t>
        <a:bodyPr/>
        <a:lstStyle/>
        <a:p>
          <a:endParaRPr lang="en-GB"/>
        </a:p>
      </dgm:t>
    </dgm:pt>
    <dgm:pt modelId="{648525E7-D550-4DBA-BC4D-4B2D0ADC66F6}">
      <dgm:prSet phldrT="[Text]"/>
      <dgm:spPr/>
      <dgm:t>
        <a:bodyPr/>
        <a:lstStyle/>
        <a:p>
          <a:r>
            <a:rPr lang="en-GB" dirty="0" smtClean="0"/>
            <a:t>Definition of a change</a:t>
          </a:r>
          <a:endParaRPr lang="en-GB" dirty="0"/>
        </a:p>
      </dgm:t>
    </dgm:pt>
    <dgm:pt modelId="{F5412741-6947-4646-BE2B-62AC74C6DE15}" type="parTrans" cxnId="{ABE94485-6FD3-4DC5-A4E0-EF920FDFA062}">
      <dgm:prSet/>
      <dgm:spPr/>
      <dgm:t>
        <a:bodyPr/>
        <a:lstStyle/>
        <a:p>
          <a:endParaRPr lang="en-GB"/>
        </a:p>
      </dgm:t>
    </dgm:pt>
    <dgm:pt modelId="{8FDA5F29-903D-498D-A5AA-CBAE2FF7DC3B}" type="sibTrans" cxnId="{ABE94485-6FD3-4DC5-A4E0-EF920FDFA062}">
      <dgm:prSet/>
      <dgm:spPr/>
      <dgm:t>
        <a:bodyPr/>
        <a:lstStyle/>
        <a:p>
          <a:endParaRPr lang="en-GB"/>
        </a:p>
      </dgm:t>
    </dgm:pt>
    <dgm:pt modelId="{46D0E5B2-F218-4A56-994B-ED6A97670AF6}">
      <dgm:prSet phldrT="[Text]"/>
      <dgm:spPr/>
      <dgm:t>
        <a:bodyPr/>
        <a:lstStyle/>
        <a:p>
          <a:r>
            <a:rPr lang="en-GB" dirty="0" smtClean="0"/>
            <a:t>Use of data / automation</a:t>
          </a:r>
          <a:endParaRPr lang="en-GB" dirty="0"/>
        </a:p>
      </dgm:t>
    </dgm:pt>
    <dgm:pt modelId="{93D647B3-1ADD-441B-824F-0B070F618B1C}" type="parTrans" cxnId="{A4436AFA-7CAD-414A-B94F-FA9908DE852D}">
      <dgm:prSet/>
      <dgm:spPr/>
      <dgm:t>
        <a:bodyPr/>
        <a:lstStyle/>
        <a:p>
          <a:endParaRPr lang="en-GB"/>
        </a:p>
      </dgm:t>
    </dgm:pt>
    <dgm:pt modelId="{FBEB1CC0-4DEE-450E-BF6B-D297BD45C0D1}" type="sibTrans" cxnId="{A4436AFA-7CAD-414A-B94F-FA9908DE852D}">
      <dgm:prSet/>
      <dgm:spPr/>
      <dgm:t>
        <a:bodyPr/>
        <a:lstStyle/>
        <a:p>
          <a:endParaRPr lang="en-GB"/>
        </a:p>
      </dgm:t>
    </dgm:pt>
    <dgm:pt modelId="{344F6DB6-2F19-4115-9C92-9BEDC4F7FBD7}">
      <dgm:prSet phldrT="[Text]" custT="1"/>
      <dgm:spPr/>
      <dgm:t>
        <a:bodyPr/>
        <a:lstStyle/>
        <a:p>
          <a:r>
            <a:rPr lang="en-GB" sz="2000" b="1" dirty="0" smtClean="0">
              <a:latin typeface="Arial" panose="020B0604020202020204" pitchFamily="34" charset="0"/>
              <a:cs typeface="Arial" panose="020B0604020202020204" pitchFamily="34" charset="0"/>
            </a:rPr>
            <a:t>Review</a:t>
          </a:r>
          <a:endParaRPr lang="en-GB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FCE640-8CA7-469C-A9AF-14CF6C318C47}" type="parTrans" cxnId="{7B8D250E-35D0-4391-86F0-B0C4E5A302E5}">
      <dgm:prSet/>
      <dgm:spPr/>
      <dgm:t>
        <a:bodyPr/>
        <a:lstStyle/>
        <a:p>
          <a:endParaRPr lang="en-GB"/>
        </a:p>
      </dgm:t>
    </dgm:pt>
    <dgm:pt modelId="{9EF0EF21-E856-4BBE-ACC2-7B07F03BB0B6}" type="sibTrans" cxnId="{7B8D250E-35D0-4391-86F0-B0C4E5A302E5}">
      <dgm:prSet/>
      <dgm:spPr/>
      <dgm:t>
        <a:bodyPr/>
        <a:lstStyle/>
        <a:p>
          <a:endParaRPr lang="en-GB"/>
        </a:p>
      </dgm:t>
    </dgm:pt>
    <dgm:pt modelId="{502058E3-2799-4229-BE9A-F261D6C6712F}">
      <dgm:prSet phldrT="[Text]"/>
      <dgm:spPr/>
      <dgm:t>
        <a:bodyPr/>
        <a:lstStyle/>
        <a:p>
          <a:r>
            <a:rPr lang="en-GB" dirty="0" smtClean="0"/>
            <a:t>Targeted reviews to manage error</a:t>
          </a:r>
          <a:endParaRPr lang="en-GB" dirty="0"/>
        </a:p>
      </dgm:t>
    </dgm:pt>
    <dgm:pt modelId="{801B2A9B-5779-45EE-8B83-8AC2C402A909}" type="parTrans" cxnId="{43789987-4089-476B-8475-1BD17CEDC28D}">
      <dgm:prSet/>
      <dgm:spPr/>
      <dgm:t>
        <a:bodyPr/>
        <a:lstStyle/>
        <a:p>
          <a:endParaRPr lang="en-GB"/>
        </a:p>
      </dgm:t>
    </dgm:pt>
    <dgm:pt modelId="{59B66A30-78C5-44AC-8CED-92D4E9C258C0}" type="sibTrans" cxnId="{43789987-4089-476B-8475-1BD17CEDC28D}">
      <dgm:prSet/>
      <dgm:spPr/>
      <dgm:t>
        <a:bodyPr/>
        <a:lstStyle/>
        <a:p>
          <a:endParaRPr lang="en-GB"/>
        </a:p>
      </dgm:t>
    </dgm:pt>
    <dgm:pt modelId="{7BC5B76B-6105-4E47-8EA8-368A646774ED}">
      <dgm:prSet phldrT="[Text]"/>
      <dgm:spPr/>
      <dgm:t>
        <a:bodyPr/>
        <a:lstStyle/>
        <a:p>
          <a:r>
            <a:rPr lang="en-GB" dirty="0" smtClean="0"/>
            <a:t>Impact on collection </a:t>
          </a:r>
          <a:endParaRPr lang="en-GB" dirty="0"/>
        </a:p>
      </dgm:t>
    </dgm:pt>
    <dgm:pt modelId="{F98CFE6F-91D3-45F6-803B-C73F7D085869}" type="parTrans" cxnId="{AF100848-1F6E-4773-8253-BEDB637287A3}">
      <dgm:prSet/>
      <dgm:spPr/>
      <dgm:t>
        <a:bodyPr/>
        <a:lstStyle/>
        <a:p>
          <a:endParaRPr lang="en-GB"/>
        </a:p>
      </dgm:t>
    </dgm:pt>
    <dgm:pt modelId="{65284BE4-D14E-4CA3-8E90-12CA38257BE9}" type="sibTrans" cxnId="{AF100848-1F6E-4773-8253-BEDB637287A3}">
      <dgm:prSet/>
      <dgm:spPr/>
      <dgm:t>
        <a:bodyPr/>
        <a:lstStyle/>
        <a:p>
          <a:endParaRPr lang="en-GB"/>
        </a:p>
      </dgm:t>
    </dgm:pt>
    <dgm:pt modelId="{55FE4292-1E1F-49A0-962D-31FAB7548724}">
      <dgm:prSet phldrT="[Text]"/>
      <dgm:spPr/>
      <dgm:t>
        <a:bodyPr/>
        <a:lstStyle/>
        <a:p>
          <a:r>
            <a:rPr lang="en-GB" dirty="0" smtClean="0"/>
            <a:t>Notifications and customer contact</a:t>
          </a:r>
          <a:endParaRPr lang="en-GB" dirty="0"/>
        </a:p>
      </dgm:t>
    </dgm:pt>
    <dgm:pt modelId="{692F3F31-71FF-40BA-9CAB-FC69A9180D5C}" type="parTrans" cxnId="{1DAD006A-5C84-4116-B4AD-EEA56D09F412}">
      <dgm:prSet/>
      <dgm:spPr/>
      <dgm:t>
        <a:bodyPr/>
        <a:lstStyle/>
        <a:p>
          <a:endParaRPr lang="en-GB"/>
        </a:p>
      </dgm:t>
    </dgm:pt>
    <dgm:pt modelId="{5024F076-3B7A-4368-A56D-1C8A542F945E}" type="sibTrans" cxnId="{1DAD006A-5C84-4116-B4AD-EEA56D09F412}">
      <dgm:prSet/>
      <dgm:spPr/>
      <dgm:t>
        <a:bodyPr/>
        <a:lstStyle/>
        <a:p>
          <a:endParaRPr lang="en-GB"/>
        </a:p>
      </dgm:t>
    </dgm:pt>
    <dgm:pt modelId="{7DC1799A-929E-4219-932B-E1FD054BE514}">
      <dgm:prSet phldrT="[Text]"/>
      <dgm:spPr/>
      <dgm:t>
        <a:bodyPr/>
        <a:lstStyle/>
        <a:p>
          <a:r>
            <a:rPr lang="en-GB" dirty="0" smtClean="0"/>
            <a:t>Capital / Resident Adults / Income Definitions</a:t>
          </a:r>
          <a:endParaRPr lang="en-GB" dirty="0"/>
        </a:p>
      </dgm:t>
    </dgm:pt>
    <dgm:pt modelId="{30DCB8A3-49B2-447C-BF8B-146B1CAD3C52}" type="parTrans" cxnId="{1339FA71-DD15-44FA-8EFE-99E567608B1E}">
      <dgm:prSet/>
      <dgm:spPr/>
      <dgm:t>
        <a:bodyPr/>
        <a:lstStyle/>
        <a:p>
          <a:endParaRPr lang="en-GB"/>
        </a:p>
      </dgm:t>
    </dgm:pt>
    <dgm:pt modelId="{E78C3CF2-A83B-4ACA-81DC-FFF38B50DAD5}" type="sibTrans" cxnId="{1339FA71-DD15-44FA-8EFE-99E567608B1E}">
      <dgm:prSet/>
      <dgm:spPr/>
      <dgm:t>
        <a:bodyPr/>
        <a:lstStyle/>
        <a:p>
          <a:endParaRPr lang="en-GB"/>
        </a:p>
      </dgm:t>
    </dgm:pt>
    <dgm:pt modelId="{C0FBCBC3-0BC7-4A46-B43C-A5236874C0FD}">
      <dgm:prSet phldrT="[Text]"/>
      <dgm:spPr/>
      <dgm:t>
        <a:bodyPr/>
        <a:lstStyle/>
        <a:p>
          <a:r>
            <a:rPr lang="en-GB" dirty="0" smtClean="0"/>
            <a:t>Savings can be made</a:t>
          </a:r>
          <a:endParaRPr lang="en-GB" dirty="0"/>
        </a:p>
      </dgm:t>
    </dgm:pt>
    <dgm:pt modelId="{2076C6F5-EEA9-42F6-89E1-A8F404E6E3A2}" type="parTrans" cxnId="{C5302CC5-1AA9-4FD5-96B7-64F4376157A4}">
      <dgm:prSet/>
      <dgm:spPr/>
      <dgm:t>
        <a:bodyPr/>
        <a:lstStyle/>
        <a:p>
          <a:endParaRPr lang="en-GB"/>
        </a:p>
      </dgm:t>
    </dgm:pt>
    <dgm:pt modelId="{8AD76AE4-B3E5-441D-B4EC-0DB2EBFF872A}" type="sibTrans" cxnId="{C5302CC5-1AA9-4FD5-96B7-64F4376157A4}">
      <dgm:prSet/>
      <dgm:spPr/>
      <dgm:t>
        <a:bodyPr/>
        <a:lstStyle/>
        <a:p>
          <a:endParaRPr lang="en-GB"/>
        </a:p>
      </dgm:t>
    </dgm:pt>
    <dgm:pt modelId="{50EC93C9-99B0-413B-BCB4-814FBD9DE66F}" type="pres">
      <dgm:prSet presAssocID="{BCB84125-3E87-467E-862E-57B962A88D7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356B57-D8F2-4A31-B00D-487F000E1530}" type="pres">
      <dgm:prSet presAssocID="{E689A07D-650F-4B11-925F-31885110394F}" presName="composite" presStyleCnt="0"/>
      <dgm:spPr/>
    </dgm:pt>
    <dgm:pt modelId="{F7B8418E-263D-4998-953E-8848D02BC8D1}" type="pres">
      <dgm:prSet presAssocID="{E689A07D-650F-4B11-925F-31885110394F}" presName="parentText" presStyleLbl="alignNode1" presStyleIdx="0" presStyleCnt="3" custScaleX="10604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D42297-F474-4076-B5F7-4B1187C80DB7}" type="pres">
      <dgm:prSet presAssocID="{E689A07D-650F-4B11-925F-31885110394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124C845-4248-49E1-8043-FBF23EBB8B49}" type="pres">
      <dgm:prSet presAssocID="{9F479C3B-1334-4B99-9172-56244DE989A1}" presName="sp" presStyleCnt="0"/>
      <dgm:spPr/>
    </dgm:pt>
    <dgm:pt modelId="{CF959998-F2E4-487F-A111-59215A2D17F8}" type="pres">
      <dgm:prSet presAssocID="{F43D907F-48F5-4CCF-9581-B062F8584D9A}" presName="composite" presStyleCnt="0"/>
      <dgm:spPr/>
    </dgm:pt>
    <dgm:pt modelId="{5FA6D6B6-0382-4B09-AB39-3C225364B26F}" type="pres">
      <dgm:prSet presAssocID="{F43D907F-48F5-4CCF-9581-B062F8584D9A}" presName="parentText" presStyleLbl="alignNode1" presStyleIdx="1" presStyleCnt="3" custScaleX="11415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C8376BC-02EC-4AE9-BDAD-326C0045BB8D}" type="pres">
      <dgm:prSet presAssocID="{F43D907F-48F5-4CCF-9581-B062F8584D9A}" presName="descendantText" presStyleLbl="alignAcc1" presStyleIdx="1" presStyleCnt="3" custLinFactNeighborX="3178" custLinFactNeighborY="383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A278C60-D39D-488A-A2D6-6CB757DB4556}" type="pres">
      <dgm:prSet presAssocID="{1D2B918D-6E53-4CD1-A5F9-A5AC095300BC}" presName="sp" presStyleCnt="0"/>
      <dgm:spPr/>
    </dgm:pt>
    <dgm:pt modelId="{B0798F12-842E-4A0B-BDA9-F04C12E3AC6C}" type="pres">
      <dgm:prSet presAssocID="{344F6DB6-2F19-4115-9C92-9BEDC4F7FBD7}" presName="composite" presStyleCnt="0"/>
      <dgm:spPr/>
    </dgm:pt>
    <dgm:pt modelId="{A1450D94-8099-4562-8C02-8151A49C2F6C}" type="pres">
      <dgm:prSet presAssocID="{344F6DB6-2F19-4115-9C92-9BEDC4F7FBD7}" presName="parentText" presStyleLbl="alignNode1" presStyleIdx="2" presStyleCnt="3" custScaleX="11212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A4DED6-7AB4-4EC4-B76B-E5EBF56A1EBB}" type="pres">
      <dgm:prSet presAssocID="{344F6DB6-2F19-4115-9C92-9BEDC4F7FBD7}" presName="descendantText" presStyleLbl="alignAcc1" presStyleIdx="2" presStyleCnt="3" custLinFactNeighborX="719" custLinFactNeighborY="81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040FD73-BDCF-470A-BCDF-34CD9B97C6A4}" type="presOf" srcId="{7BC5B76B-6105-4E47-8EA8-368A646774ED}" destId="{97A4DED6-7AB4-4EC4-B76B-E5EBF56A1EBB}" srcOrd="0" destOrd="2" presId="urn:microsoft.com/office/officeart/2005/8/layout/chevron2"/>
    <dgm:cxn modelId="{1DAD006A-5C84-4116-B4AD-EEA56D09F412}" srcId="{F43D907F-48F5-4CCF-9581-B062F8584D9A}" destId="{55FE4292-1E1F-49A0-962D-31FAB7548724}" srcOrd="2" destOrd="0" parTransId="{692F3F31-71FF-40BA-9CAB-FC69A9180D5C}" sibTransId="{5024F076-3B7A-4368-A56D-1C8A542F945E}"/>
    <dgm:cxn modelId="{CC463F6F-7C8D-4202-85C1-481F8C196FCF}" type="presOf" srcId="{648525E7-D550-4DBA-BC4D-4B2D0ADC66F6}" destId="{5C8376BC-02EC-4AE9-BDAD-326C0045BB8D}" srcOrd="0" destOrd="0" presId="urn:microsoft.com/office/officeart/2005/8/layout/chevron2"/>
    <dgm:cxn modelId="{AF100848-1F6E-4773-8253-BEDB637287A3}" srcId="{344F6DB6-2F19-4115-9C92-9BEDC4F7FBD7}" destId="{7BC5B76B-6105-4E47-8EA8-368A646774ED}" srcOrd="2" destOrd="0" parTransId="{F98CFE6F-91D3-45F6-803B-C73F7D085869}" sibTransId="{65284BE4-D14E-4CA3-8E90-12CA38257BE9}"/>
    <dgm:cxn modelId="{BF8F13BC-76C2-4E25-9219-7C06EB1A3D66}" type="presOf" srcId="{55FE4292-1E1F-49A0-962D-31FAB7548724}" destId="{5C8376BC-02EC-4AE9-BDAD-326C0045BB8D}" srcOrd="0" destOrd="2" presId="urn:microsoft.com/office/officeart/2005/8/layout/chevron2"/>
    <dgm:cxn modelId="{8502FBC2-E0A5-477F-884E-22F6597A1052}" type="presOf" srcId="{46D0E5B2-F218-4A56-994B-ED6A97670AF6}" destId="{5C8376BC-02EC-4AE9-BDAD-326C0045BB8D}" srcOrd="0" destOrd="1" presId="urn:microsoft.com/office/officeart/2005/8/layout/chevron2"/>
    <dgm:cxn modelId="{B3480D16-2566-4517-B620-9CD758DD4202}" type="presOf" srcId="{C0FBCBC3-0BC7-4A46-B43C-A5236874C0FD}" destId="{97A4DED6-7AB4-4EC4-B76B-E5EBF56A1EBB}" srcOrd="0" destOrd="1" presId="urn:microsoft.com/office/officeart/2005/8/layout/chevron2"/>
    <dgm:cxn modelId="{C5302CC5-1AA9-4FD5-96B7-64F4376157A4}" srcId="{344F6DB6-2F19-4115-9C92-9BEDC4F7FBD7}" destId="{C0FBCBC3-0BC7-4A46-B43C-A5236874C0FD}" srcOrd="1" destOrd="0" parTransId="{2076C6F5-EEA9-42F6-89E1-A8F404E6E3A2}" sibTransId="{8AD76AE4-B3E5-441D-B4EC-0DB2EBFF872A}"/>
    <dgm:cxn modelId="{C1B84D76-E049-418C-B411-4C49B03F6B4A}" type="presOf" srcId="{8AF4D933-A4AF-4F9D-A1DD-31B69C7BFD07}" destId="{5FD42297-F474-4076-B5F7-4B1187C80DB7}" srcOrd="0" destOrd="0" presId="urn:microsoft.com/office/officeart/2005/8/layout/chevron2"/>
    <dgm:cxn modelId="{11993C07-6A86-4E68-BFD5-C2B52CBF355C}" srcId="{BCB84125-3E87-467E-862E-57B962A88D76}" destId="{E689A07D-650F-4B11-925F-31885110394F}" srcOrd="0" destOrd="0" parTransId="{0C0E7047-1808-4CF2-A738-977A1D1872C5}" sibTransId="{9F479C3B-1334-4B99-9172-56244DE989A1}"/>
    <dgm:cxn modelId="{A4436AFA-7CAD-414A-B94F-FA9908DE852D}" srcId="{F43D907F-48F5-4CCF-9581-B062F8584D9A}" destId="{46D0E5B2-F218-4A56-994B-ED6A97670AF6}" srcOrd="1" destOrd="0" parTransId="{93D647B3-1ADD-441B-824F-0B070F618B1C}" sibTransId="{FBEB1CC0-4DEE-450E-BF6B-D297BD45C0D1}"/>
    <dgm:cxn modelId="{9777A2E0-8FF7-4297-816C-464EABF6C573}" srcId="{E689A07D-650F-4B11-925F-31885110394F}" destId="{8AF4D933-A4AF-4F9D-A1DD-31B69C7BFD07}" srcOrd="0" destOrd="0" parTransId="{95442F00-0193-4638-8977-6ECE03147DE6}" sibTransId="{D93D305A-4E75-4E19-9CE3-CE8C972426CE}"/>
    <dgm:cxn modelId="{D3A699C7-2B8C-4147-9C3E-1C48F63C93C7}" type="presOf" srcId="{502058E3-2799-4229-BE9A-F261D6C6712F}" destId="{97A4DED6-7AB4-4EC4-B76B-E5EBF56A1EBB}" srcOrd="0" destOrd="0" presId="urn:microsoft.com/office/officeart/2005/8/layout/chevron2"/>
    <dgm:cxn modelId="{8E893958-5EA0-440E-A7A6-81B6C4E201E7}" srcId="{BCB84125-3E87-467E-862E-57B962A88D76}" destId="{F43D907F-48F5-4CCF-9581-B062F8584D9A}" srcOrd="1" destOrd="0" parTransId="{3FCC9BA2-33E2-48D0-8609-C06510970411}" sibTransId="{1D2B918D-6E53-4CD1-A5F9-A5AC095300BC}"/>
    <dgm:cxn modelId="{43789987-4089-476B-8475-1BD17CEDC28D}" srcId="{344F6DB6-2F19-4115-9C92-9BEDC4F7FBD7}" destId="{502058E3-2799-4229-BE9A-F261D6C6712F}" srcOrd="0" destOrd="0" parTransId="{801B2A9B-5779-45EE-8B83-8AC2C402A909}" sibTransId="{59B66A30-78C5-44AC-8CED-92D4E9C258C0}"/>
    <dgm:cxn modelId="{E1B02B8A-D73A-4000-B2C8-2D1C0C46EFEE}" type="presOf" srcId="{C1F68262-489F-4189-923D-3705E7AE86D7}" destId="{5FD42297-F474-4076-B5F7-4B1187C80DB7}" srcOrd="0" destOrd="1" presId="urn:microsoft.com/office/officeart/2005/8/layout/chevron2"/>
    <dgm:cxn modelId="{A1E31110-C5C6-4CC9-9F01-7471435C2CE4}" type="presOf" srcId="{E689A07D-650F-4B11-925F-31885110394F}" destId="{F7B8418E-263D-4998-953E-8848D02BC8D1}" srcOrd="0" destOrd="0" presId="urn:microsoft.com/office/officeart/2005/8/layout/chevron2"/>
    <dgm:cxn modelId="{1FA00958-13A2-4EA0-B4C2-031CABF7EA02}" type="presOf" srcId="{BCB84125-3E87-467E-862E-57B962A88D76}" destId="{50EC93C9-99B0-413B-BCB4-814FBD9DE66F}" srcOrd="0" destOrd="0" presId="urn:microsoft.com/office/officeart/2005/8/layout/chevron2"/>
    <dgm:cxn modelId="{BABF0147-BE88-487A-BA9F-DD87B955FAAD}" srcId="{E689A07D-650F-4B11-925F-31885110394F}" destId="{C1F68262-489F-4189-923D-3705E7AE86D7}" srcOrd="1" destOrd="0" parTransId="{8435F144-2855-4661-9CF8-91194D90E79B}" sibTransId="{11FACEF9-94C2-4C66-B4F6-8865F8EA4202}"/>
    <dgm:cxn modelId="{1339FA71-DD15-44FA-8EFE-99E567608B1E}" srcId="{E689A07D-650F-4B11-925F-31885110394F}" destId="{7DC1799A-929E-4219-932B-E1FD054BE514}" srcOrd="2" destOrd="0" parTransId="{30DCB8A3-49B2-447C-BF8B-146B1CAD3C52}" sibTransId="{E78C3CF2-A83B-4ACA-81DC-FFF38B50DAD5}"/>
    <dgm:cxn modelId="{763AC1E4-0AB6-42F0-A224-D94151E4D25E}" type="presOf" srcId="{7DC1799A-929E-4219-932B-E1FD054BE514}" destId="{5FD42297-F474-4076-B5F7-4B1187C80DB7}" srcOrd="0" destOrd="2" presId="urn:microsoft.com/office/officeart/2005/8/layout/chevron2"/>
    <dgm:cxn modelId="{ABE94485-6FD3-4DC5-A4E0-EF920FDFA062}" srcId="{F43D907F-48F5-4CCF-9581-B062F8584D9A}" destId="{648525E7-D550-4DBA-BC4D-4B2D0ADC66F6}" srcOrd="0" destOrd="0" parTransId="{F5412741-6947-4646-BE2B-62AC74C6DE15}" sibTransId="{8FDA5F29-903D-498D-A5AA-CBAE2FF7DC3B}"/>
    <dgm:cxn modelId="{03984DF9-15B7-4A01-BA4D-60A7C168974A}" type="presOf" srcId="{344F6DB6-2F19-4115-9C92-9BEDC4F7FBD7}" destId="{A1450D94-8099-4562-8C02-8151A49C2F6C}" srcOrd="0" destOrd="0" presId="urn:microsoft.com/office/officeart/2005/8/layout/chevron2"/>
    <dgm:cxn modelId="{7B8D250E-35D0-4391-86F0-B0C4E5A302E5}" srcId="{BCB84125-3E87-467E-862E-57B962A88D76}" destId="{344F6DB6-2F19-4115-9C92-9BEDC4F7FBD7}" srcOrd="2" destOrd="0" parTransId="{95FCE640-8CA7-469C-A9AF-14CF6C318C47}" sibTransId="{9EF0EF21-E856-4BBE-ACC2-7B07F03BB0B6}"/>
    <dgm:cxn modelId="{44682419-A65D-48B2-B498-3DBBC3458993}" type="presOf" srcId="{F43D907F-48F5-4CCF-9581-B062F8584D9A}" destId="{5FA6D6B6-0382-4B09-AB39-3C225364B26F}" srcOrd="0" destOrd="0" presId="urn:microsoft.com/office/officeart/2005/8/layout/chevron2"/>
    <dgm:cxn modelId="{627F4F00-F338-4B9D-82EB-861907A57DBC}" type="presParOf" srcId="{50EC93C9-99B0-413B-BCB4-814FBD9DE66F}" destId="{59356B57-D8F2-4A31-B00D-487F000E1530}" srcOrd="0" destOrd="0" presId="urn:microsoft.com/office/officeart/2005/8/layout/chevron2"/>
    <dgm:cxn modelId="{27D4BAED-FB89-4CEF-837F-D9EB0A07984A}" type="presParOf" srcId="{59356B57-D8F2-4A31-B00D-487F000E1530}" destId="{F7B8418E-263D-4998-953E-8848D02BC8D1}" srcOrd="0" destOrd="0" presId="urn:microsoft.com/office/officeart/2005/8/layout/chevron2"/>
    <dgm:cxn modelId="{1B715078-1D52-4467-8B01-F933F29F38C5}" type="presParOf" srcId="{59356B57-D8F2-4A31-B00D-487F000E1530}" destId="{5FD42297-F474-4076-B5F7-4B1187C80DB7}" srcOrd="1" destOrd="0" presId="urn:microsoft.com/office/officeart/2005/8/layout/chevron2"/>
    <dgm:cxn modelId="{978EFB90-2555-4D30-8FB7-426FD52B5C09}" type="presParOf" srcId="{50EC93C9-99B0-413B-BCB4-814FBD9DE66F}" destId="{C124C845-4248-49E1-8043-FBF23EBB8B49}" srcOrd="1" destOrd="0" presId="urn:microsoft.com/office/officeart/2005/8/layout/chevron2"/>
    <dgm:cxn modelId="{4AB583B4-6093-4AD1-80B5-DF57499F47AC}" type="presParOf" srcId="{50EC93C9-99B0-413B-BCB4-814FBD9DE66F}" destId="{CF959998-F2E4-487F-A111-59215A2D17F8}" srcOrd="2" destOrd="0" presId="urn:microsoft.com/office/officeart/2005/8/layout/chevron2"/>
    <dgm:cxn modelId="{2B9DCD8F-9B5D-4FF7-9AF6-DE3CC3976246}" type="presParOf" srcId="{CF959998-F2E4-487F-A111-59215A2D17F8}" destId="{5FA6D6B6-0382-4B09-AB39-3C225364B26F}" srcOrd="0" destOrd="0" presId="urn:microsoft.com/office/officeart/2005/8/layout/chevron2"/>
    <dgm:cxn modelId="{59F35563-2B73-47A8-9CC4-0843AEE5A4A9}" type="presParOf" srcId="{CF959998-F2E4-487F-A111-59215A2D17F8}" destId="{5C8376BC-02EC-4AE9-BDAD-326C0045BB8D}" srcOrd="1" destOrd="0" presId="urn:microsoft.com/office/officeart/2005/8/layout/chevron2"/>
    <dgm:cxn modelId="{850E2033-8098-45EC-90AF-A4C6FCA9D4CD}" type="presParOf" srcId="{50EC93C9-99B0-413B-BCB4-814FBD9DE66F}" destId="{2A278C60-D39D-488A-A2D6-6CB757DB4556}" srcOrd="3" destOrd="0" presId="urn:microsoft.com/office/officeart/2005/8/layout/chevron2"/>
    <dgm:cxn modelId="{89CB4837-6787-4434-8950-B9FD0C424E21}" type="presParOf" srcId="{50EC93C9-99B0-413B-BCB4-814FBD9DE66F}" destId="{B0798F12-842E-4A0B-BDA9-F04C12E3AC6C}" srcOrd="4" destOrd="0" presId="urn:microsoft.com/office/officeart/2005/8/layout/chevron2"/>
    <dgm:cxn modelId="{B0403E19-9ABA-48CE-8872-686E7310E4CE}" type="presParOf" srcId="{B0798F12-842E-4A0B-BDA9-F04C12E3AC6C}" destId="{A1450D94-8099-4562-8C02-8151A49C2F6C}" srcOrd="0" destOrd="0" presId="urn:microsoft.com/office/officeart/2005/8/layout/chevron2"/>
    <dgm:cxn modelId="{D309FE0D-A51A-45CC-8A67-7A8EDFBD3E07}" type="presParOf" srcId="{B0798F12-842E-4A0B-BDA9-F04C12E3AC6C}" destId="{97A4DED6-7AB4-4EC4-B76B-E5EBF56A1EB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/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-1" charset="0"/>
                <a:ea typeface="ＭＳ Ｐゴシック" pitchFamily="-1" charset="-128"/>
              </a:defRPr>
            </a:lvl1pPr>
          </a:lstStyle>
          <a:p>
            <a:pPr>
              <a:defRPr/>
            </a:pPr>
            <a:fld id="{0CA8AE52-ED64-4E38-9810-49C03C9A55B8}" type="datetime1">
              <a:rPr lang="en-US"/>
              <a:pPr>
                <a:defRPr/>
              </a:pPr>
              <a:t>6/18/2019</a:t>
            </a:fld>
            <a:endParaRPr lang="en-US"/>
          </a:p>
        </p:txBody>
      </p:sp>
      <p:sp>
        <p:nvSpPr>
          <p:cNvPr id="4" name="Slide Image Placeholder 3">
            <a:extLst/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>
            <a:extLst/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/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1B00476-C25A-4B51-8BCD-EEF24D4E42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15818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B00476-C25A-4B51-8BCD-EEF24D4E42CF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430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-1" charset="0"/>
                <a:ea typeface="ＭＳ Ｐゴシック" pitchFamily="-1" charset="-128"/>
              </a:defRPr>
            </a:lvl1pPr>
          </a:lstStyle>
          <a:p>
            <a:pPr>
              <a:defRPr/>
            </a:pPr>
            <a:fld id="{C00C9F30-D228-4B12-9053-FF22F708403C}" type="datetime1">
              <a:rPr lang="en-US"/>
              <a:pPr>
                <a:defRPr/>
              </a:pPr>
              <a:t>6/18/2019</a:t>
            </a:fld>
            <a:endParaRPr lang="en-US"/>
          </a:p>
        </p:txBody>
      </p:sp>
      <p:sp>
        <p:nvSpPr>
          <p:cNvPr id="3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A543C2E-EC09-47DA-93B7-64CA11FDA7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6357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-1" charset="0"/>
                <a:ea typeface="ＭＳ Ｐゴシック" pitchFamily="-1" charset="-128"/>
              </a:defRPr>
            </a:lvl1pPr>
          </a:lstStyle>
          <a:p>
            <a:pPr>
              <a:defRPr/>
            </a:pPr>
            <a:fld id="{39E1B4F9-9A6B-492C-AA68-203E48CDDBF1}" type="datetime1">
              <a:rPr lang="en-US"/>
              <a:pPr>
                <a:defRPr/>
              </a:pPr>
              <a:t>6/18/2019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9BA1777-4F53-471E-B88B-7D14CC481C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3062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itchFamily="-1" charset="0"/>
                <a:ea typeface="ＭＳ Ｐゴシック" pitchFamily="-1" charset="-128"/>
              </a:defRPr>
            </a:lvl1pPr>
          </a:lstStyle>
          <a:p>
            <a:pPr>
              <a:defRPr/>
            </a:pPr>
            <a:fld id="{659DECD0-6431-494B-9E0F-C3EB5622CE49}" type="datetime1">
              <a:rPr lang="en-US"/>
              <a:pPr>
                <a:defRPr/>
              </a:pPr>
              <a:t>6/18/2019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85E1CCB-6679-4047-8184-053D9A6E97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7904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Slide_Templa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lide_Template_Final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lide_Template_Start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Gary.Layzell@civica.co.uk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551793" y="1329833"/>
            <a:ext cx="626268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2400" b="1" dirty="0" smtClean="0"/>
              <a:t>Designing an Efficient Council Tax Reduction Scheme </a:t>
            </a:r>
            <a:endParaRPr lang="en-GB" altLang="en-US" sz="2400" b="1" dirty="0"/>
          </a:p>
          <a:p>
            <a:endParaRPr lang="en-GB" altLang="en-US" sz="2400" b="1" dirty="0"/>
          </a:p>
          <a:p>
            <a:r>
              <a:rPr lang="en-GB" altLang="en-US" sz="2400" b="1" dirty="0" smtClean="0"/>
              <a:t>Gary </a:t>
            </a:r>
            <a:r>
              <a:rPr lang="en-GB" altLang="en-US" sz="2400" b="1" dirty="0" err="1" smtClean="0"/>
              <a:t>Layzell</a:t>
            </a:r>
            <a:endParaRPr lang="en-GB" altLang="en-US" sz="2400" b="1" dirty="0" smtClean="0"/>
          </a:p>
          <a:p>
            <a:r>
              <a:rPr lang="en-GB" altLang="en-US" sz="2400" b="1" dirty="0" smtClean="0"/>
              <a:t>Universal Credit Implementation Manager</a:t>
            </a:r>
          </a:p>
          <a:p>
            <a:r>
              <a:rPr lang="en-GB" altLang="en-US" sz="2400" b="1" dirty="0" err="1" smtClean="0"/>
              <a:t>Civica</a:t>
            </a:r>
            <a:endParaRPr lang="en-GB" alt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2"/>
          <p:cNvSpPr txBox="1">
            <a:spLocks noChangeArrowheads="1"/>
          </p:cNvSpPr>
          <p:nvPr/>
        </p:nvSpPr>
        <p:spPr bwMode="auto">
          <a:xfrm>
            <a:off x="290285" y="282802"/>
            <a:ext cx="6509657" cy="416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2400" b="1" dirty="0" smtClean="0"/>
              <a:t>Set Your Agenda</a:t>
            </a:r>
            <a:endParaRPr lang="en-GB" altLang="en-US" sz="2400" dirty="0" smtClean="0"/>
          </a:p>
          <a:p>
            <a:endParaRPr lang="en-GB" altLang="en-US" b="1" dirty="0" smtClean="0"/>
          </a:p>
          <a:p>
            <a:r>
              <a:rPr lang="en-GB" altLang="en-US" sz="2400" b="1" dirty="0" smtClean="0"/>
              <a:t>Who wins these head to heads?</a:t>
            </a:r>
          </a:p>
          <a:p>
            <a:endParaRPr lang="en-GB" altLang="en-US" dirty="0" smtClean="0"/>
          </a:p>
          <a:p>
            <a:pPr>
              <a:lnSpc>
                <a:spcPct val="108000"/>
              </a:lnSpc>
              <a:spcAft>
                <a:spcPts val="600"/>
              </a:spcAft>
            </a:pPr>
            <a:r>
              <a:rPr lang="en-GB" altLang="en-US" sz="2400" dirty="0" smtClean="0"/>
              <a:t>Members </a:t>
            </a:r>
            <a:r>
              <a:rPr lang="en-GB" altLang="en-US" sz="2400" b="1" dirty="0" smtClean="0"/>
              <a:t>vs</a:t>
            </a:r>
            <a:r>
              <a:rPr lang="en-GB" altLang="en-US" sz="2400" dirty="0" smtClean="0"/>
              <a:t> Finance Officers</a:t>
            </a:r>
          </a:p>
          <a:p>
            <a:pPr>
              <a:lnSpc>
                <a:spcPct val="108000"/>
              </a:lnSpc>
              <a:spcAft>
                <a:spcPts val="600"/>
              </a:spcAft>
            </a:pPr>
            <a:r>
              <a:rPr lang="en-GB" altLang="en-US" sz="2400" dirty="0" smtClean="0"/>
              <a:t>Simplicity </a:t>
            </a:r>
            <a:r>
              <a:rPr lang="en-GB" altLang="en-US" sz="2400" b="1" dirty="0" smtClean="0"/>
              <a:t>vs</a:t>
            </a:r>
            <a:r>
              <a:rPr lang="en-GB" altLang="en-US" sz="2400" dirty="0" smtClean="0"/>
              <a:t> Fairness</a:t>
            </a:r>
          </a:p>
          <a:p>
            <a:pPr>
              <a:lnSpc>
                <a:spcPct val="108000"/>
              </a:lnSpc>
              <a:spcAft>
                <a:spcPts val="600"/>
              </a:spcAft>
            </a:pPr>
            <a:r>
              <a:rPr lang="en-GB" altLang="en-US" sz="2400" dirty="0" smtClean="0"/>
              <a:t>Cost of scheme </a:t>
            </a:r>
            <a:r>
              <a:rPr lang="en-GB" altLang="en-US" sz="2400" b="1" dirty="0" smtClean="0"/>
              <a:t>vs</a:t>
            </a:r>
            <a:r>
              <a:rPr lang="en-GB" altLang="en-US" sz="2400" dirty="0" smtClean="0"/>
              <a:t> Ability to collect</a:t>
            </a:r>
          </a:p>
          <a:p>
            <a:pPr>
              <a:lnSpc>
                <a:spcPct val="108000"/>
              </a:lnSpc>
              <a:spcAft>
                <a:spcPts val="600"/>
              </a:spcAft>
            </a:pPr>
            <a:r>
              <a:rPr lang="en-GB" altLang="en-US" sz="2400" dirty="0" smtClean="0"/>
              <a:t>Historic Benefits </a:t>
            </a:r>
            <a:r>
              <a:rPr lang="en-GB" altLang="en-US" sz="2400" b="1" dirty="0" smtClean="0"/>
              <a:t>vs</a:t>
            </a:r>
            <a:r>
              <a:rPr lang="en-GB" altLang="en-US" sz="2400" dirty="0" smtClean="0"/>
              <a:t> Welfare Reforms </a:t>
            </a:r>
          </a:p>
          <a:p>
            <a:pPr>
              <a:lnSpc>
                <a:spcPct val="108000"/>
              </a:lnSpc>
              <a:spcAft>
                <a:spcPts val="0"/>
              </a:spcAft>
            </a:pPr>
            <a:r>
              <a:rPr lang="en-GB" altLang="en-US" sz="2400" dirty="0" smtClean="0"/>
              <a:t>System Automation </a:t>
            </a:r>
            <a:r>
              <a:rPr lang="en-GB" altLang="en-US" sz="2400" b="1" dirty="0" smtClean="0"/>
              <a:t>vs</a:t>
            </a:r>
            <a:r>
              <a:rPr lang="en-GB" altLang="en-US" sz="2400" dirty="0" smtClean="0"/>
              <a:t> DWP Data Transfer</a:t>
            </a:r>
          </a:p>
          <a:p>
            <a:pPr>
              <a:lnSpc>
                <a:spcPct val="108000"/>
              </a:lnSpc>
              <a:spcAft>
                <a:spcPts val="0"/>
              </a:spcAft>
            </a:pPr>
            <a:r>
              <a:rPr lang="en-GB" altLang="en-US" sz="2400" dirty="0" smtClean="0"/>
              <a:t> </a:t>
            </a:r>
            <a:r>
              <a:rPr lang="en-GB" altLang="en-US" sz="2400" b="1" i="1" dirty="0" smtClean="0"/>
              <a:t>(Match Postponed)</a:t>
            </a:r>
            <a:endParaRPr lang="en-GB" altLang="en-US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2"/>
          <p:cNvSpPr txBox="1">
            <a:spLocks noChangeArrowheads="1"/>
          </p:cNvSpPr>
          <p:nvPr/>
        </p:nvSpPr>
        <p:spPr bwMode="auto">
          <a:xfrm>
            <a:off x="331075" y="273544"/>
            <a:ext cx="6672068" cy="4468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2400" b="1" dirty="0" smtClean="0"/>
              <a:t>Multiple Opportunities </a:t>
            </a:r>
            <a:endParaRPr lang="en-GB" altLang="en-US" sz="2400" b="1" dirty="0"/>
          </a:p>
          <a:p>
            <a:endParaRPr lang="en-GB" altLang="en-US" dirty="0"/>
          </a:p>
          <a:p>
            <a:pPr marL="342900" indent="-342900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altLang="en-US" sz="2400" dirty="0" smtClean="0"/>
              <a:t>Schemes still look like Council Tax Benefit </a:t>
            </a:r>
          </a:p>
          <a:p>
            <a:pPr marL="342900" indent="-342900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altLang="en-US" sz="2400" dirty="0" smtClean="0"/>
              <a:t>Do you still see CTR as a welfare benefit?</a:t>
            </a:r>
          </a:p>
          <a:p>
            <a:pPr marL="342900" indent="-342900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altLang="en-US" sz="2400" dirty="0" smtClean="0"/>
              <a:t>Are claim and controls procedures efficient? </a:t>
            </a:r>
          </a:p>
          <a:p>
            <a:pPr marL="342900" indent="-342900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altLang="en-US" sz="2400" dirty="0" smtClean="0"/>
              <a:t>How does the current customer journey look? </a:t>
            </a:r>
          </a:p>
          <a:p>
            <a:pPr marL="1085850" lvl="1" indent="-342900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altLang="en-US" sz="2400" dirty="0" smtClean="0"/>
              <a:t>New Claims / Changes / Termination</a:t>
            </a:r>
          </a:p>
          <a:p>
            <a:pPr marL="1085850" lvl="1" indent="-342900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altLang="en-US" sz="2400" dirty="0" smtClean="0"/>
              <a:t>Volume and types of contact</a:t>
            </a:r>
          </a:p>
          <a:p>
            <a:pPr marL="1085850" lvl="1" indent="-342900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altLang="en-US" sz="2400" dirty="0" smtClean="0"/>
              <a:t>Actions that do not add value</a:t>
            </a:r>
          </a:p>
          <a:p>
            <a:pPr marL="1085850" lvl="1" indent="-342900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288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2"/>
          <p:cNvSpPr txBox="1">
            <a:spLocks noChangeArrowheads="1"/>
          </p:cNvSpPr>
          <p:nvPr/>
        </p:nvSpPr>
        <p:spPr bwMode="auto">
          <a:xfrm>
            <a:off x="457200" y="289309"/>
            <a:ext cx="6262688" cy="621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2400" b="1" dirty="0" smtClean="0"/>
              <a:t>Are Banded Schemes the Answer?</a:t>
            </a:r>
          </a:p>
          <a:p>
            <a:pPr algn="ctr"/>
            <a:endParaRPr lang="en-GB" altLang="en-US" sz="2400" b="1" dirty="0"/>
          </a:p>
          <a:p>
            <a:pPr marL="342900" indent="-342900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altLang="en-US" sz="2400" dirty="0" smtClean="0"/>
              <a:t>Do they change the gateway?</a:t>
            </a:r>
          </a:p>
          <a:p>
            <a:pPr marL="342900" indent="-342900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altLang="en-US" sz="2400" dirty="0" smtClean="0"/>
              <a:t>Do claimants know if they are moving between bands?</a:t>
            </a:r>
          </a:p>
          <a:p>
            <a:pPr marL="342900" indent="-342900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altLang="en-US" sz="2400" dirty="0" smtClean="0"/>
              <a:t>Are UC issues resolved?</a:t>
            </a:r>
          </a:p>
          <a:p>
            <a:pPr marL="342900" indent="-342900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altLang="en-US" sz="2400" dirty="0" smtClean="0"/>
              <a:t>Changes are still reported / processed</a:t>
            </a:r>
          </a:p>
          <a:p>
            <a:pPr marL="342900" indent="-342900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altLang="en-US" sz="2400" dirty="0" smtClean="0"/>
              <a:t>Are debts any easier to collect?</a:t>
            </a:r>
          </a:p>
          <a:p>
            <a:pPr marL="342900" indent="-342900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altLang="en-US" sz="2400" dirty="0" smtClean="0"/>
              <a:t>Banded schemes need other modifications to work effectively</a:t>
            </a:r>
          </a:p>
          <a:p>
            <a:pPr>
              <a:lnSpc>
                <a:spcPct val="108000"/>
              </a:lnSpc>
              <a:spcAft>
                <a:spcPts val="600"/>
              </a:spcAft>
            </a:pPr>
            <a:endParaRPr lang="en-GB" altLang="en-US" sz="2400" dirty="0" smtClean="0"/>
          </a:p>
          <a:p>
            <a:pPr marL="342900" indent="-342900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GB" altLang="en-US" sz="2400" dirty="0"/>
          </a:p>
          <a:p>
            <a:pPr>
              <a:lnSpc>
                <a:spcPct val="108000"/>
              </a:lnSpc>
              <a:spcAft>
                <a:spcPts val="600"/>
              </a:spcAft>
            </a:pPr>
            <a:endParaRPr lang="en-GB" altLang="en-US" dirty="0"/>
          </a:p>
          <a:p>
            <a:pPr marL="342900" indent="-342900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71968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2"/>
          <p:cNvSpPr txBox="1">
            <a:spLocks noChangeArrowheads="1"/>
          </p:cNvSpPr>
          <p:nvPr/>
        </p:nvSpPr>
        <p:spPr bwMode="auto">
          <a:xfrm>
            <a:off x="457200" y="368136"/>
            <a:ext cx="6550572" cy="4468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2400" b="1" dirty="0" smtClean="0"/>
              <a:t>The Universal Credit Conundrum</a:t>
            </a:r>
            <a:endParaRPr lang="en-GB" altLang="en-US" sz="2400" b="1" dirty="0"/>
          </a:p>
          <a:p>
            <a:endParaRPr lang="en-GB" altLang="en-US" dirty="0"/>
          </a:p>
          <a:p>
            <a:pPr marL="342900" indent="-342900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altLang="en-US" sz="2400" dirty="0" smtClean="0"/>
              <a:t>Opportunity for change and show innovation</a:t>
            </a:r>
          </a:p>
          <a:p>
            <a:pPr marL="342900" indent="-342900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altLang="en-US" sz="2400" dirty="0" smtClean="0"/>
              <a:t>Getting the timing rate </a:t>
            </a:r>
          </a:p>
          <a:p>
            <a:pPr marL="342900" indent="-342900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altLang="en-US" sz="2400" dirty="0" smtClean="0"/>
              <a:t>UC has not finished changing </a:t>
            </a:r>
          </a:p>
          <a:p>
            <a:pPr marL="342900" indent="-342900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altLang="en-US" sz="2400" dirty="0" smtClean="0"/>
              <a:t>Data transfer &amp; Managing notifications</a:t>
            </a:r>
          </a:p>
          <a:p>
            <a:pPr marL="342900" indent="-342900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altLang="en-US" sz="2400" dirty="0" smtClean="0"/>
              <a:t>Application process &amp; changes</a:t>
            </a:r>
          </a:p>
          <a:p>
            <a:pPr marL="342900" indent="-342900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altLang="en-US" sz="2400" dirty="0" smtClean="0"/>
              <a:t>Breaks in UC </a:t>
            </a:r>
          </a:p>
          <a:p>
            <a:pPr marL="342900" indent="-342900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altLang="en-US" sz="2400" dirty="0" smtClean="0"/>
              <a:t>UC Income / Non-Deps / S-</a:t>
            </a:r>
            <a:r>
              <a:rPr lang="en-GB" altLang="en-US" sz="2400" dirty="0" err="1" smtClean="0"/>
              <a:t>Emp</a:t>
            </a:r>
            <a:r>
              <a:rPr lang="en-GB" altLang="en-US" sz="2400" dirty="0" smtClean="0"/>
              <a:t> / Capital </a:t>
            </a:r>
          </a:p>
          <a:p>
            <a:pPr marL="1085850" lvl="1" indent="-342900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0140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2"/>
          <p:cNvSpPr txBox="1">
            <a:spLocks noChangeArrowheads="1"/>
          </p:cNvSpPr>
          <p:nvPr/>
        </p:nvSpPr>
        <p:spPr bwMode="auto">
          <a:xfrm>
            <a:off x="457200" y="234130"/>
            <a:ext cx="6262688" cy="113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2400" b="1" dirty="0" smtClean="0"/>
              <a:t>Do Changes Allow Efficient Processes?</a:t>
            </a:r>
            <a:endParaRPr lang="en-GB" altLang="en-US" sz="2400" b="1" dirty="0"/>
          </a:p>
          <a:p>
            <a:endParaRPr lang="en-GB" altLang="en-US" dirty="0"/>
          </a:p>
          <a:p>
            <a:pPr>
              <a:lnSpc>
                <a:spcPct val="108000"/>
              </a:lnSpc>
              <a:spcAft>
                <a:spcPts val="600"/>
              </a:spcAft>
            </a:pPr>
            <a:endParaRPr lang="en-GB" altLang="en-US" sz="24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11364772"/>
              </p:ext>
            </p:extLst>
          </p:nvPr>
        </p:nvGraphicFramePr>
        <p:xfrm>
          <a:off x="152401" y="657992"/>
          <a:ext cx="6823840" cy="3964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635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2"/>
          <p:cNvSpPr txBox="1">
            <a:spLocks noChangeArrowheads="1"/>
          </p:cNvSpPr>
          <p:nvPr/>
        </p:nvSpPr>
        <p:spPr bwMode="auto">
          <a:xfrm>
            <a:off x="457200" y="320840"/>
            <a:ext cx="6262688" cy="4468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2400" b="1" dirty="0" smtClean="0"/>
              <a:t>There are costs to consider</a:t>
            </a:r>
            <a:endParaRPr lang="en-GB" altLang="en-US" sz="2400" b="1" dirty="0"/>
          </a:p>
          <a:p>
            <a:endParaRPr lang="en-GB" altLang="en-US" dirty="0"/>
          </a:p>
          <a:p>
            <a:pPr marL="342900" indent="-342900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altLang="en-US" sz="2400" dirty="0" smtClean="0"/>
              <a:t>Changes to forms / letters / website</a:t>
            </a:r>
          </a:p>
          <a:p>
            <a:pPr marL="342900" indent="-342900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altLang="en-US" sz="2400" dirty="0" smtClean="0"/>
              <a:t>Need to communicate changes</a:t>
            </a:r>
          </a:p>
          <a:p>
            <a:pPr marL="342900" indent="-342900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altLang="en-US" sz="2400" dirty="0" smtClean="0"/>
              <a:t>Training </a:t>
            </a:r>
          </a:p>
          <a:p>
            <a:pPr marL="342900" indent="-342900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altLang="en-US" sz="2400" dirty="0" smtClean="0"/>
              <a:t>Mistakes</a:t>
            </a:r>
          </a:p>
          <a:p>
            <a:pPr marL="342900" indent="-342900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altLang="en-US" sz="2400" dirty="0" smtClean="0"/>
              <a:t>System configuration and capability</a:t>
            </a:r>
          </a:p>
          <a:p>
            <a:pPr marL="342900" indent="-342900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altLang="en-US" sz="2400" dirty="0" smtClean="0"/>
              <a:t>Reputation </a:t>
            </a:r>
          </a:p>
          <a:p>
            <a:pPr marL="342900" indent="-342900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altLang="en-US" sz="2400" dirty="0" smtClean="0"/>
              <a:t>Knock-on impacts</a:t>
            </a:r>
          </a:p>
          <a:p>
            <a:pPr marL="1085850" lvl="1" indent="-342900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2637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2"/>
          <p:cNvSpPr txBox="1">
            <a:spLocks noChangeArrowheads="1"/>
          </p:cNvSpPr>
          <p:nvPr/>
        </p:nvSpPr>
        <p:spPr bwMode="auto">
          <a:xfrm>
            <a:off x="386255" y="281426"/>
            <a:ext cx="6262688" cy="439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2400" b="1" dirty="0" smtClean="0"/>
              <a:t>Summary</a:t>
            </a:r>
            <a:endParaRPr lang="en-GB" altLang="en-US" sz="2400" b="1" dirty="0"/>
          </a:p>
          <a:p>
            <a:endParaRPr lang="en-GB" altLang="en-US" dirty="0"/>
          </a:p>
          <a:p>
            <a:pPr marL="342900" indent="-342900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altLang="en-US" sz="2400" dirty="0" smtClean="0"/>
              <a:t>Establish a 3 to 4 year roadmap</a:t>
            </a:r>
          </a:p>
          <a:p>
            <a:pPr marL="342900" indent="-342900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altLang="en-US" sz="2400" dirty="0" smtClean="0"/>
              <a:t>Have clarity in what the scheme is designed to achieve </a:t>
            </a:r>
          </a:p>
          <a:p>
            <a:pPr marL="342900" indent="-342900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altLang="en-US" sz="2400" dirty="0" smtClean="0"/>
              <a:t>Consider the customer journey </a:t>
            </a:r>
          </a:p>
          <a:p>
            <a:pPr marL="342900" indent="-342900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altLang="en-US" sz="2400" dirty="0" smtClean="0"/>
              <a:t>Don’t be afraid</a:t>
            </a:r>
          </a:p>
          <a:p>
            <a:pPr marL="342900" indent="-342900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altLang="en-US" sz="2400" dirty="0" smtClean="0"/>
              <a:t>Fundamental change is the future</a:t>
            </a:r>
          </a:p>
          <a:p>
            <a:pPr marL="342900" indent="-342900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altLang="en-US" sz="2400" dirty="0" smtClean="0"/>
              <a:t>Say goodbye to Council Tax Benefit </a:t>
            </a:r>
          </a:p>
          <a:p>
            <a:pPr marL="1085850" lvl="1" indent="-342900">
              <a:lnSpc>
                <a:spcPct val="108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9830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465138" y="573088"/>
            <a:ext cx="6262687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 sz="2400" b="1" dirty="0" smtClean="0"/>
          </a:p>
          <a:p>
            <a:r>
              <a:rPr lang="en-GB" altLang="en-US" sz="2400" b="1" dirty="0" smtClean="0"/>
              <a:t>Gary </a:t>
            </a:r>
            <a:r>
              <a:rPr lang="en-GB" altLang="en-US" sz="2400" b="1" dirty="0" err="1"/>
              <a:t>Layzell</a:t>
            </a:r>
            <a:endParaRPr lang="en-GB" altLang="en-US" sz="2400" b="1" dirty="0"/>
          </a:p>
          <a:p>
            <a:r>
              <a:rPr lang="en-GB" altLang="en-US" sz="2400" b="1" dirty="0" smtClean="0"/>
              <a:t>Universal </a:t>
            </a:r>
            <a:r>
              <a:rPr lang="en-GB" altLang="en-US" sz="2400" b="1" dirty="0"/>
              <a:t>Credit </a:t>
            </a:r>
            <a:r>
              <a:rPr lang="en-GB" altLang="en-US" sz="2400" b="1" dirty="0" smtClean="0"/>
              <a:t>Implementation </a:t>
            </a:r>
            <a:r>
              <a:rPr lang="en-GB" altLang="en-US" sz="2400" b="1" dirty="0"/>
              <a:t>Manager </a:t>
            </a:r>
          </a:p>
          <a:p>
            <a:r>
              <a:rPr lang="en-GB" altLang="en-US" sz="2400" b="1" dirty="0" err="1" smtClean="0"/>
              <a:t>Civica</a:t>
            </a:r>
            <a:endParaRPr lang="en-GB" altLang="en-US" sz="2400" b="1" dirty="0" smtClean="0"/>
          </a:p>
          <a:p>
            <a:endParaRPr lang="en-GB" altLang="en-US" sz="2400" b="1" dirty="0"/>
          </a:p>
          <a:p>
            <a:r>
              <a:rPr lang="en-GB" altLang="en-US" sz="2400" b="1" dirty="0" smtClean="0"/>
              <a:t>Email:	</a:t>
            </a:r>
            <a:r>
              <a:rPr lang="en-GB" altLang="en-US" sz="2400" b="1" dirty="0" smtClean="0">
                <a:hlinkClick r:id="rId2"/>
              </a:rPr>
              <a:t>Gary.Layzell@civica.co.uk</a:t>
            </a:r>
            <a:endParaRPr lang="en-GB" altLang="en-US" sz="2400" b="1" dirty="0"/>
          </a:p>
          <a:p>
            <a:endParaRPr lang="en-GB" altLang="en-US" sz="1600" b="1" dirty="0"/>
          </a:p>
          <a:p>
            <a:r>
              <a:rPr lang="en-GB" altLang="en-US" sz="2400" b="1" dirty="0" smtClean="0"/>
              <a:t>Mobile:	07890 </a:t>
            </a:r>
            <a:r>
              <a:rPr lang="en-GB" altLang="en-US" sz="2400" b="1" dirty="0"/>
              <a:t>561738</a:t>
            </a:r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RRV_Slide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IRRV_Slide_Template.potx</Template>
  <TotalTime>617</TotalTime>
  <Words>315</Words>
  <Application>Microsoft Office PowerPoint</Application>
  <PresentationFormat>On-screen Show (16:9)</PresentationFormat>
  <Paragraphs>83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ＭＳ Ｐゴシック</vt:lpstr>
      <vt:lpstr>Arial</vt:lpstr>
      <vt:lpstr>Calibri</vt:lpstr>
      <vt:lpstr>Wingdings</vt:lpstr>
      <vt:lpstr>IRRV_Slide_Template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Jamie</dc:creator>
  <cp:lastModifiedBy>Bamber, Andrew</cp:lastModifiedBy>
  <cp:revision>57</cp:revision>
  <dcterms:created xsi:type="dcterms:W3CDTF">2012-01-26T11:02:26Z</dcterms:created>
  <dcterms:modified xsi:type="dcterms:W3CDTF">2019-06-18T08:05:04Z</dcterms:modified>
</cp:coreProperties>
</file>