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35" d="100"/>
          <a:sy n="135" d="100"/>
        </p:scale>
        <p:origin x="126" y="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4F2C5199-BD49-4C04-9258-43AA08A96196}" type="datetime1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F44D89-CDE3-4C3D-89BF-AE5750C9B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4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082523BD-F8ED-4081-8665-F33972DBCB95}" type="datetime1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EDBC3-F7EC-470F-8191-38950CB73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9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4E3AC429-6D25-441D-848F-F71B0AB31F56}" type="datetime1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17A455-DF83-4BFD-A148-EDB7A4B20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612B976A-E87F-4984-936F-00E84D61D26B}" type="datetime1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7A345E-A4CC-47B2-BC67-6D6E19ABD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1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ide_Templa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_Template_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_Template_Sta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9673" y="3200079"/>
            <a:ext cx="7696200" cy="13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Caroline Lee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of Revenues, Benefits and Business Support Oldham Council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2019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8896" y="1115290"/>
            <a:ext cx="7772400" cy="12485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6163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Schemes</a:t>
            </a:r>
            <a:br>
              <a:rPr kumimoji="0" lang="en-GB" alt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Considerations for Local Authorities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 bwMode="auto">
          <a:xfrm>
            <a:off x="58297" y="921303"/>
            <a:ext cx="6881221" cy="274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 Benefit – an increase of 40p for 1</a:t>
            </a:r>
            <a:r>
              <a:rPr kumimoji="0" lang="en-GB" alt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child and 30p for 2</a:t>
            </a:r>
            <a:r>
              <a:rPr kumimoji="0" lang="en-GB" alt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child over 10 years. Had Child Benefit been updated in line with CPI, these would have increased by an additional £3.20 and £2.10 respectively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2" y="2280013"/>
            <a:ext cx="6633023" cy="1249788"/>
          </a:xfrm>
          <a:prstGeom prst="rect">
            <a:avLst/>
          </a:prstGeom>
        </p:spPr>
      </p:pic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185891" y="137896"/>
            <a:ext cx="7772400" cy="5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Impact on people</a:t>
            </a:r>
          </a:p>
        </p:txBody>
      </p:sp>
    </p:spTree>
    <p:extLst>
      <p:ext uri="{BB962C8B-B14F-4D97-AF65-F5344CB8AC3E}">
        <p14:creationId xmlns:p14="http://schemas.microsoft.com/office/powerpoint/2010/main" val="401069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2372" y="111463"/>
            <a:ext cx="6925116" cy="9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Background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on people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47" y="1070344"/>
            <a:ext cx="4874566" cy="354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62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2372" y="111463"/>
            <a:ext cx="6925116" cy="9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Background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on people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0" y="1070344"/>
            <a:ext cx="3709064" cy="35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66BC79-9300-4AC7-9A8E-E81963CC0229}"/>
              </a:ext>
            </a:extLst>
          </p:cNvPr>
          <p:cNvSpPr/>
          <p:nvPr/>
        </p:nvSpPr>
        <p:spPr>
          <a:xfrm>
            <a:off x="4173759" y="1389801"/>
            <a:ext cx="2232025" cy="576262"/>
          </a:xfrm>
          <a:prstGeom prst="rect">
            <a:avLst/>
          </a:prstGeom>
          <a:noFill/>
          <a:ln w="12700" cap="flat" cmpd="sng" algn="ctr">
            <a:solidFill>
              <a:srgbClr val="33993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A92C9C-A8C9-4831-9C63-53505DDEC188}"/>
              </a:ext>
            </a:extLst>
          </p:cNvPr>
          <p:cNvSpPr/>
          <p:nvPr/>
        </p:nvSpPr>
        <p:spPr>
          <a:xfrm>
            <a:off x="4173758" y="2611179"/>
            <a:ext cx="2232025" cy="576263"/>
          </a:xfrm>
          <a:prstGeom prst="rect">
            <a:avLst/>
          </a:prstGeom>
          <a:noFill/>
          <a:ln w="12700" cap="flat" cmpd="sng" algn="ctr">
            <a:solidFill>
              <a:srgbClr val="33993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7980A1-77A2-47D9-90B8-459EA9ECC797}"/>
              </a:ext>
            </a:extLst>
          </p:cNvPr>
          <p:cNvSpPr/>
          <p:nvPr/>
        </p:nvSpPr>
        <p:spPr>
          <a:xfrm>
            <a:off x="4173759" y="3734797"/>
            <a:ext cx="2232025" cy="576262"/>
          </a:xfrm>
          <a:prstGeom prst="rect">
            <a:avLst/>
          </a:prstGeom>
          <a:noFill/>
          <a:ln w="12700" cap="flat" cmpd="sng" algn="ctr">
            <a:solidFill>
              <a:srgbClr val="33993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Tax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C44B97-02D3-4824-B4C2-CEDB55156CDC}"/>
              </a:ext>
            </a:extLst>
          </p:cNvPr>
          <p:cNvSpPr txBox="1"/>
          <p:nvPr/>
        </p:nvSpPr>
        <p:spPr>
          <a:xfrm>
            <a:off x="7017488" y="2613358"/>
            <a:ext cx="22715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ea typeface="+mn-ea"/>
              </a:rPr>
              <a:t>Source: </a:t>
            </a:r>
            <a:r>
              <a:rPr lang="en-GB" sz="1100" i="1" dirty="0">
                <a:solidFill>
                  <a:srgbClr val="000000"/>
                </a:solidFill>
                <a:latin typeface="Arial"/>
                <a:ea typeface="+mn-ea"/>
              </a:rPr>
              <a:t>Just Change: A New Approach To Local Taxation</a:t>
            </a:r>
            <a:r>
              <a:rPr lang="en-GB" sz="1100" dirty="0">
                <a:solidFill>
                  <a:srgbClr val="000000"/>
                </a:solidFill>
                <a:latin typeface="Arial"/>
                <a:ea typeface="+mn-ea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50396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2372" y="111463"/>
            <a:ext cx="6925116" cy="9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Background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on people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 noChangeArrowheads="1"/>
          </p:cNvSpPr>
          <p:nvPr/>
        </p:nvSpPr>
        <p:spPr bwMode="auto">
          <a:xfrm>
            <a:off x="0" y="1048895"/>
            <a:ext cx="7772400" cy="366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Those in Band H pay three times as much Council Tax as those in Band A –  Many Calls for Reform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Wealthier authorities can impose lower Council Tax increases and keep Council Tax low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Westminster Band D  19/20         £753.85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Leeds Band D             19/20        £1,644.90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of Fiscal Studies May 19 said unlike other taxes ‘Council Tax is markedly regressive as it is not linked to income, with the poorest tenth of the population paying 8% of their income on Council Tax, while the next 50% pay 4-5% and the richest 40% paying 2-3%.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7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93738" y="10245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Issues around rising Council Tax arrears</a:t>
            </a:r>
          </a:p>
        </p:txBody>
      </p:sp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29944" y="1113758"/>
            <a:ext cx="7242726" cy="330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Citizens Advice – Debt Protocol. Council Tax identified as most common issue – risen by a third in last three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Children’s Society 2015  ‘The Wolf at the Door – how Council Tax Debt Collection is harming children’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Change report 2015 Council Tax Debts – How to deal with the growing arrears crisis tipping families into problem debt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MHCLG  April 19 – </a:t>
            </a:r>
            <a:r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‘Vulnerable people who fall behind with Council Tax payments will have greater protection from aggressive debt enforcement under new plans to improve the way councils collect arrears’.</a:t>
            </a:r>
            <a:endParaRPr kumimoji="0" lang="en-GB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7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100826" y="152069"/>
            <a:ext cx="7772400" cy="62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of CTR on arrears </a:t>
            </a:r>
            <a:endParaRPr kumimoji="0" lang="en-GB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3B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 noChangeArrowheads="1"/>
          </p:cNvSpPr>
          <p:nvPr/>
        </p:nvSpPr>
        <p:spPr bwMode="auto">
          <a:xfrm>
            <a:off x="0" y="715739"/>
            <a:ext cx="7772400" cy="376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Arrears –  Local Authority pro-active response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S13(A) 1 (c)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Vulnerability issues  identified –signposting to 3</a:t>
            </a:r>
            <a:r>
              <a:rPr kumimoji="0" lang="en-GB" altLang="en-US" sz="1800" b="0" i="0" u="none" strike="noStrike" kern="1200" cap="none" spc="0" normalizeH="0" baseline="3000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sector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on bills/reminders about where to access help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Clear information on letters and website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Financial Statement – Money Advice Service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Citizens Advice – Debt Protocol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 working with enforcement agents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 range of payment methods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 reminders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Deductions from benefit – lobby Govt?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1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72472" y="74096"/>
            <a:ext cx="7772400" cy="9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Government Policy Intention</a:t>
            </a:r>
          </a:p>
        </p:txBody>
      </p:sp>
      <p:sp>
        <p:nvSpPr>
          <p:cNvPr id="3" name="Content Placeholder 2"/>
          <p:cNvSpPr txBox="1">
            <a:spLocks noChangeArrowheads="1"/>
          </p:cNvSpPr>
          <p:nvPr/>
        </p:nvSpPr>
        <p:spPr bwMode="auto">
          <a:xfrm>
            <a:off x="72472" y="1133956"/>
            <a:ext cx="6746542" cy="224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the deficit as part of overall austerity programme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Give Local Authorities a say in their own affairs as part of the localism agenda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work incentives for residents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those with vulnerabilities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well does your scheme fit the above?</a:t>
            </a:r>
          </a:p>
        </p:txBody>
      </p:sp>
    </p:spTree>
    <p:extLst>
      <p:ext uri="{BB962C8B-B14F-4D97-AF65-F5344CB8AC3E}">
        <p14:creationId xmlns:p14="http://schemas.microsoft.com/office/powerpoint/2010/main" val="226693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6267" y="147638"/>
            <a:ext cx="7214375" cy="9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Alignment (or not) to other benefits</a:t>
            </a:r>
            <a:br>
              <a:rPr kumimoji="0" lang="en-GB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090613"/>
            <a:ext cx="7350642" cy="346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 Councils still treating CTR as a means tested benefit like Council Tax Benefit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alignment of other changes in Welfare Benefit system to CTR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 to Housing Benefit is becoming less relevant as more cases move to Universal Credit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Universal Credit –emergence of 3</a:t>
            </a:r>
            <a:r>
              <a:rPr kumimoji="0" lang="en-GB" altLang="en-US" sz="1800" b="0" i="0" u="none" strike="noStrike" kern="1200" cap="none" spc="0" normalizeH="0" baseline="3000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CTR scheme – different calculation methods, monthly updates, drive to simplify process – timing a scheme change?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Simplifying without creating large cliff edges?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 to understand all possible outcomes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4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93736" y="96838"/>
            <a:ext cx="7772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95A305-CAB0-4450-9B79-803B9C509DFC}"/>
              </a:ext>
            </a:extLst>
          </p:cNvPr>
          <p:cNvSpPr txBox="1">
            <a:spLocks/>
          </p:cNvSpPr>
          <p:nvPr/>
        </p:nvSpPr>
        <p:spPr bwMode="auto">
          <a:xfrm>
            <a:off x="93736" y="668043"/>
            <a:ext cx="7136404" cy="39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Schemes can be changed each year but not in year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must be a consultation carried out before a change is made (with major preceptors and those affected by the scheme)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consuming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 to simplify technical changes for your audience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engagement levels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 (on the application of Moseley) v London Borough of Haringey [2014] ‘unfair and unlawful’ – no reference to other ways of managing financial impact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Winder /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Dowen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Hampton –v- Sandwell Metropolitan Borough Council 2014 2 year residency rule – unfair no analysis of impact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2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93736" y="96838"/>
            <a:ext cx="7772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things to remember</a:t>
            </a:r>
          </a:p>
        </p:txBody>
      </p:sp>
      <p:sp>
        <p:nvSpPr>
          <p:cNvPr id="3" name="Content Placeholder 2"/>
          <p:cNvSpPr txBox="1">
            <a:spLocks noChangeArrowheads="1"/>
          </p:cNvSpPr>
          <p:nvPr/>
        </p:nvSpPr>
        <p:spPr bwMode="auto">
          <a:xfrm>
            <a:off x="93736" y="800710"/>
            <a:ext cx="6902487" cy="25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Following review of CTR schemes by Eric Ollerenshaw in 2016 – deadline for Council agreeing the scheme is now before end of March rather than the previous January 31</a:t>
            </a:r>
            <a:r>
              <a:rPr kumimoji="0" lang="en-GB" altLang="en-US" sz="1800" b="0" i="0" u="none" strike="noStrike" kern="1200" cap="none" spc="0" normalizeH="0" baseline="3000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  </a:t>
            </a: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deadline. Helps alignment with Budget setting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much time to model impacts before recommendations need to be made, consultations launched and analysis of consultation responses. All fitting in with Local Authority decision making timetables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6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ChangeArrowheads="1"/>
          </p:cNvSpPr>
          <p:nvPr/>
        </p:nvSpPr>
        <p:spPr bwMode="auto">
          <a:xfrm>
            <a:off x="98570" y="780329"/>
            <a:ext cx="7772400" cy="38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and context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on Local Authority funding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on people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Tax – working with a system in need of reform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Arrears – what others say and how Councils can respond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intention of Council Tax Reduction schemes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Quick reminder on process for change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105019" y="93271"/>
            <a:ext cx="7772400" cy="5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Content of this session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93736" y="96838"/>
            <a:ext cx="7772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919161-7FFC-49FB-A60F-4E1B0DFF15FA}"/>
              </a:ext>
            </a:extLst>
          </p:cNvPr>
          <p:cNvSpPr txBox="1">
            <a:spLocks/>
          </p:cNvSpPr>
          <p:nvPr/>
        </p:nvSpPr>
        <p:spPr bwMode="auto">
          <a:xfrm>
            <a:off x="93736" y="807798"/>
            <a:ext cx="7772400" cy="21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Equalities Impact Assessments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S13 (a) 1 (c)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Incorporation of prescribed requirements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Publish scheme and update website with changes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done… now start working on next year!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9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5625" y="629095"/>
            <a:ext cx="344336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kern="1200">
                <a:solidFill>
                  <a:srgbClr val="6163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700" b="0" i="0" u="none" strike="noStrike" kern="1200" cap="none" spc="0" normalizeH="0" baseline="0" noProof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 questions? </a:t>
            </a:r>
            <a:r>
              <a:rPr kumimoji="0" lang="en-GB" altLang="en-US" sz="37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altLang="en-US" sz="3700" b="0" i="0" u="none" strike="noStrike" kern="1200" cap="none" spc="0" normalizeH="0" baseline="0" noProof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AF7A31-F1D8-4AC0-A55D-354C436491F2}"/>
              </a:ext>
            </a:extLst>
          </p:cNvPr>
          <p:cNvSpPr txBox="1"/>
          <p:nvPr/>
        </p:nvSpPr>
        <p:spPr>
          <a:xfrm>
            <a:off x="405625" y="3881253"/>
            <a:ext cx="47513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  <a:ea typeface="+mn-ea"/>
              </a:rPr>
              <a:t>caroline.lee@oldham.gov.uk</a:t>
            </a:r>
          </a:p>
        </p:txBody>
      </p:sp>
    </p:spTree>
    <p:extLst>
      <p:ext uri="{BB962C8B-B14F-4D97-AF65-F5344CB8AC3E}">
        <p14:creationId xmlns:p14="http://schemas.microsoft.com/office/powerpoint/2010/main" val="44680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5C3051A2-D4B4-4F48-BEEA-86F0ED57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0" y="763589"/>
            <a:ext cx="7772400" cy="375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Council Tax Reduction Schemes (Council Tax Support) replaced Council Tax Benefit in 2013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Required a 10% in overall costs – grant funding to support this in first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Pensioners protected so savings needed to come from claimants of Working 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 for the scheme subsequently included in Revenue Support Grant and this funding has significantly reduced in recent years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CTR schemes impact positively or negatively on the</a:t>
            </a:r>
          </a:p>
          <a:p>
            <a:pPr marL="3619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Tax Base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5387" y="116632"/>
            <a:ext cx="7772400" cy="5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- Background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405784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65385" y="59920"/>
            <a:ext cx="7772400" cy="99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Background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on Finances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8678" y="1048896"/>
            <a:ext cx="7772400" cy="35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Tax Support schemes are no longer fully funded, with £1.7 billion – nearly half of the original funding – removed between 2013 and 2020.</a:t>
            </a:r>
          </a:p>
          <a:p>
            <a:pPr marL="269875" marR="0" lvl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Councils were also not given the full discretion to  target and reform the schemes to make them truly local and help deal with the reductions in funding. </a:t>
            </a:r>
          </a:p>
          <a:p>
            <a:pPr marL="269875" marR="0" lvl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result, more than 573,000 households no longer received Council Tax Support in October 2017 in comparison to October 2013.</a:t>
            </a:r>
          </a:p>
          <a:p>
            <a:pPr marL="269875" marR="0" lvl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2017/18, CTR spending on working age claimants came to £1.8 billion</a:t>
            </a:r>
          </a:p>
        </p:txBody>
      </p:sp>
    </p:spTree>
    <p:extLst>
      <p:ext uri="{BB962C8B-B14F-4D97-AF65-F5344CB8AC3E}">
        <p14:creationId xmlns:p14="http://schemas.microsoft.com/office/powerpoint/2010/main" val="105100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4" y="92148"/>
            <a:ext cx="4129197" cy="45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EA5A9C-88BC-403E-A201-6C5663863C44}"/>
              </a:ext>
            </a:extLst>
          </p:cNvPr>
          <p:cNvSpPr txBox="1"/>
          <p:nvPr/>
        </p:nvSpPr>
        <p:spPr>
          <a:xfrm>
            <a:off x="4260111" y="3883016"/>
            <a:ext cx="18716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GB" sz="105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Source: LGA June 2018</a:t>
            </a:r>
          </a:p>
          <a:p>
            <a:pPr defTabSz="914400" eaLnBrk="1" hangingPunct="1">
              <a:defRPr/>
            </a:pPr>
            <a:r>
              <a:rPr lang="en-GB" sz="105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Local Government Funding</a:t>
            </a:r>
          </a:p>
          <a:p>
            <a:pPr defTabSz="914400" eaLnBrk="1" hangingPunct="1">
              <a:defRPr/>
            </a:pPr>
            <a:r>
              <a:rPr lang="en-GB" sz="105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Moving the Conversation on</a:t>
            </a:r>
          </a:p>
          <a:p>
            <a:pPr defTabSz="914400" eaLnBrk="1" hangingPunct="1">
              <a:defRPr/>
            </a:pPr>
            <a:endParaRPr lang="en-GB" sz="105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962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" y="1041627"/>
            <a:ext cx="6859957" cy="35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7108936" y="957004"/>
            <a:ext cx="18716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61636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61636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61636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1636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61636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1636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1636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1636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16365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Source: LGA June 2018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Local Government Funding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Moving the Conversation on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116425" y="130802"/>
            <a:ext cx="7772400" cy="5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Tax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Reduction - Background</a:t>
            </a:r>
          </a:p>
        </p:txBody>
      </p:sp>
    </p:spTree>
    <p:extLst>
      <p:ext uri="{BB962C8B-B14F-4D97-AF65-F5344CB8AC3E}">
        <p14:creationId xmlns:p14="http://schemas.microsoft.com/office/powerpoint/2010/main" val="39492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 bwMode="auto">
          <a:xfrm>
            <a:off x="35440" y="744092"/>
            <a:ext cx="7772400" cy="33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service demand – Adults and Children’s Social Care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Demographics – ageing population, deprivation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Reduced funding certainty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Tax  non payment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Rates – greater dependence, risk, appeals, revaluations, avoidance, decline of high street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Welfare Reform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sustainability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Brexit?</a:t>
            </a:r>
          </a:p>
        </p:txBody>
      </p:sp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72477" y="109542"/>
            <a:ext cx="7772400" cy="5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Pressures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on Local Authority Budgets</a:t>
            </a:r>
          </a:p>
        </p:txBody>
      </p:sp>
    </p:spTree>
    <p:extLst>
      <p:ext uri="{BB962C8B-B14F-4D97-AF65-F5344CB8AC3E}">
        <p14:creationId xmlns:p14="http://schemas.microsoft.com/office/powerpoint/2010/main" val="398535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86652" y="10954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Background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on people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-352831" y="1162309"/>
            <a:ext cx="7772400" cy="36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part of system of means test support. Paid to 4.9 million households in 2017/18 – more than any other means tested payment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of Welfare Reform agenda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90% of Local Authorities had made some changes to their CTR schemes by 2018/19- almost all of them were cuts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Minimum payment – almost a quarter of Councils have 20% schemes in 2018/19, over a fifth have no minimum payment and another fifth have payments over 20% with North </a:t>
            </a:r>
            <a:r>
              <a:rPr kumimoji="0" lang="en-GB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Lincs</a:t>
            </a: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 high as 50%. Many of those with high minimum payments also have cuts in CTR in other ways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89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7554" y="111459"/>
            <a:ext cx="7772400" cy="9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B3B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B3B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Council Tax Reduction – Background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3B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Impact on people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A8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000164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6163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 freeze - April 2016 to April 2020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 are not increased (uprated) during this period regardless of the inflation rate.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 Seekers Allowance (JSA)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Income Support (IS)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Employment Support Allowance (ESA)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 Benefit (CB)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Applicable amounts for the calculation of Housing Benefit  and Local Housing Allowance rates (HB)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 and Working Tax Credits (C&amp;WTC)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Universal Credit (UC)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(CPI) sees the price of an average basket of goods increase per household, benefits will not be adjusted to compensate for this increase, thus leaving particular benefit claimants worse off.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of Fiscal Studies the cumulative effects of the benefit freeze will see households lose an average of £700 to £800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7946"/>
      </p:ext>
    </p:extLst>
  </p:cSld>
  <p:clrMapOvr>
    <a:masterClrMapping/>
  </p:clrMapOvr>
</p:sld>
</file>

<file path=ppt/theme/theme1.xml><?xml version="1.0" encoding="utf-8"?>
<a:theme xmlns:a="http://schemas.openxmlformats.org/drawingml/2006/main" name="IRRV_Sli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IRRV_Slide_Template.potx</Template>
  <TotalTime>291</TotalTime>
  <Words>1280</Words>
  <Application>Microsoft Office PowerPoint</Application>
  <PresentationFormat>On-screen Show (16:9)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ＭＳ Ｐゴシック</vt:lpstr>
      <vt:lpstr>Calibri</vt:lpstr>
      <vt:lpstr>IRRV_Slide_Template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</dc:creator>
  <cp:lastModifiedBy>Bamber, Andrew</cp:lastModifiedBy>
  <cp:revision>38</cp:revision>
  <dcterms:created xsi:type="dcterms:W3CDTF">2012-01-26T11:02:26Z</dcterms:created>
  <dcterms:modified xsi:type="dcterms:W3CDTF">2019-06-24T16:15:50Z</dcterms:modified>
</cp:coreProperties>
</file>