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0"/>
  </p:notesMasterIdLst>
  <p:sldIdLst>
    <p:sldId id="256" r:id="rId2"/>
    <p:sldId id="345" r:id="rId3"/>
    <p:sldId id="340" r:id="rId4"/>
    <p:sldId id="358" r:id="rId5"/>
    <p:sldId id="361" r:id="rId6"/>
    <p:sldId id="359" r:id="rId7"/>
    <p:sldId id="360" r:id="rId8"/>
    <p:sldId id="370" r:id="rId9"/>
  </p:sldIdLst>
  <p:sldSz cx="12192000" cy="6858000"/>
  <p:notesSz cx="6858000" cy="9239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82EB96-6B8C-441F-ABEF-67037AAA7770}" v="2" dt="2024-01-11T09:50:06.2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6" autoAdjust="0"/>
  </p:normalViewPr>
  <p:slideViewPr>
    <p:cSldViewPr snapToGrid="0">
      <p:cViewPr varScale="1">
        <p:scale>
          <a:sx n="78" d="100"/>
          <a:sy n="78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F6C17-25F9-4B20-A1FC-2EAABFE434E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B2F2CB0-1AEA-4645-B543-BF396A1B7A13}">
      <dgm:prSet/>
      <dgm:spPr/>
      <dgm:t>
        <a:bodyPr/>
        <a:lstStyle/>
        <a:p>
          <a:r>
            <a:rPr lang="en-GB"/>
            <a:t>Creditor engagement</a:t>
          </a:r>
          <a:endParaRPr lang="en-US"/>
        </a:p>
      </dgm:t>
    </dgm:pt>
    <dgm:pt modelId="{03B350C9-76BB-418C-A48C-3C76E11747E9}" type="parTrans" cxnId="{67562C6E-CC56-498A-B4F7-A70FA4BA36B8}">
      <dgm:prSet/>
      <dgm:spPr/>
      <dgm:t>
        <a:bodyPr/>
        <a:lstStyle/>
        <a:p>
          <a:endParaRPr lang="en-US"/>
        </a:p>
      </dgm:t>
    </dgm:pt>
    <dgm:pt modelId="{62497814-C6E4-4DA6-840F-2ADEB7E17053}" type="sibTrans" cxnId="{67562C6E-CC56-498A-B4F7-A70FA4BA36B8}">
      <dgm:prSet/>
      <dgm:spPr/>
      <dgm:t>
        <a:bodyPr/>
        <a:lstStyle/>
        <a:p>
          <a:endParaRPr lang="en-US"/>
        </a:p>
      </dgm:t>
    </dgm:pt>
    <dgm:pt modelId="{D7B63EE2-BBAB-4997-93E5-B68D8F2D06B8}">
      <dgm:prSet/>
      <dgm:spPr/>
      <dgm:t>
        <a:bodyPr/>
        <a:lstStyle/>
        <a:p>
          <a:r>
            <a:rPr lang="en-GB"/>
            <a:t>Body worn video research project</a:t>
          </a:r>
          <a:endParaRPr lang="en-US"/>
        </a:p>
      </dgm:t>
    </dgm:pt>
    <dgm:pt modelId="{5BD88A94-A989-4A1C-895C-0E6580BDF5AD}" type="parTrans" cxnId="{0B5B6F1B-F0C6-407E-B73B-D06996D1554D}">
      <dgm:prSet/>
      <dgm:spPr/>
      <dgm:t>
        <a:bodyPr/>
        <a:lstStyle/>
        <a:p>
          <a:endParaRPr lang="en-US"/>
        </a:p>
      </dgm:t>
    </dgm:pt>
    <dgm:pt modelId="{68DC7827-5990-4205-A8AD-1F56F167A28F}" type="sibTrans" cxnId="{0B5B6F1B-F0C6-407E-B73B-D06996D1554D}">
      <dgm:prSet/>
      <dgm:spPr/>
      <dgm:t>
        <a:bodyPr/>
        <a:lstStyle/>
        <a:p>
          <a:endParaRPr lang="en-US"/>
        </a:p>
      </dgm:t>
    </dgm:pt>
    <dgm:pt modelId="{54F069FE-0608-4D69-B372-6960952A32AE}">
      <dgm:prSet/>
      <dgm:spPr/>
      <dgm:t>
        <a:bodyPr/>
        <a:lstStyle/>
        <a:p>
          <a:r>
            <a:rPr lang="en-GB"/>
            <a:t>Quarterly data returns </a:t>
          </a:r>
          <a:endParaRPr lang="en-US"/>
        </a:p>
      </dgm:t>
    </dgm:pt>
    <dgm:pt modelId="{A6A86AB2-FFA6-49ED-8DC6-2D8480E939EF}" type="parTrans" cxnId="{562FE516-0541-4F94-B1E2-EBE738136E5E}">
      <dgm:prSet/>
      <dgm:spPr/>
      <dgm:t>
        <a:bodyPr/>
        <a:lstStyle/>
        <a:p>
          <a:endParaRPr lang="en-US"/>
        </a:p>
      </dgm:t>
    </dgm:pt>
    <dgm:pt modelId="{18557A50-9AE1-4DAC-8A5A-AA122A79C4E0}" type="sibTrans" cxnId="{562FE516-0541-4F94-B1E2-EBE738136E5E}">
      <dgm:prSet/>
      <dgm:spPr/>
      <dgm:t>
        <a:bodyPr/>
        <a:lstStyle/>
        <a:p>
          <a:endParaRPr lang="en-US"/>
        </a:p>
      </dgm:t>
    </dgm:pt>
    <dgm:pt modelId="{64ECFDCD-3D75-459D-8FCA-E9880966931B}">
      <dgm:prSet/>
      <dgm:spPr/>
      <dgm:t>
        <a:bodyPr/>
        <a:lstStyle/>
        <a:p>
          <a:r>
            <a:rPr lang="en-GB"/>
            <a:t>Accreditation for LA in house teams</a:t>
          </a:r>
          <a:endParaRPr lang="en-US"/>
        </a:p>
      </dgm:t>
    </dgm:pt>
    <dgm:pt modelId="{F3294A40-7C75-4CAE-B16E-1588A5FFF42E}" type="parTrans" cxnId="{AE883971-4E75-4460-B40D-E118923EBC9B}">
      <dgm:prSet/>
      <dgm:spPr/>
      <dgm:t>
        <a:bodyPr/>
        <a:lstStyle/>
        <a:p>
          <a:endParaRPr lang="en-US"/>
        </a:p>
      </dgm:t>
    </dgm:pt>
    <dgm:pt modelId="{AFA90C1F-4526-44EE-9EBF-935FAB9ABC3E}" type="sibTrans" cxnId="{AE883971-4E75-4460-B40D-E118923EBC9B}">
      <dgm:prSet/>
      <dgm:spPr/>
      <dgm:t>
        <a:bodyPr/>
        <a:lstStyle/>
        <a:p>
          <a:endParaRPr lang="en-US"/>
        </a:p>
      </dgm:t>
    </dgm:pt>
    <dgm:pt modelId="{E3EE28C5-4FF5-469C-A072-F42F0AC41176}">
      <dgm:prSet/>
      <dgm:spPr/>
      <dgm:t>
        <a:bodyPr/>
        <a:lstStyle/>
        <a:p>
          <a:r>
            <a:rPr lang="en-GB"/>
            <a:t>Standards development</a:t>
          </a:r>
          <a:endParaRPr lang="en-US"/>
        </a:p>
      </dgm:t>
    </dgm:pt>
    <dgm:pt modelId="{0506B751-1078-4F00-8237-B61EC07D6105}" type="parTrans" cxnId="{A1613D4C-881D-4D64-A4D9-013548006E93}">
      <dgm:prSet/>
      <dgm:spPr/>
      <dgm:t>
        <a:bodyPr/>
        <a:lstStyle/>
        <a:p>
          <a:endParaRPr lang="en-US"/>
        </a:p>
      </dgm:t>
    </dgm:pt>
    <dgm:pt modelId="{5F3E1C24-2816-454F-BA9E-145581129137}" type="sibTrans" cxnId="{A1613D4C-881D-4D64-A4D9-013548006E93}">
      <dgm:prSet/>
      <dgm:spPr/>
      <dgm:t>
        <a:bodyPr/>
        <a:lstStyle/>
        <a:p>
          <a:endParaRPr lang="en-US"/>
        </a:p>
      </dgm:t>
    </dgm:pt>
    <dgm:pt modelId="{41A59749-9F33-4CB5-85AE-8593F0570C77}">
      <dgm:prSet/>
      <dgm:spPr/>
      <dgm:t>
        <a:bodyPr/>
        <a:lstStyle/>
        <a:p>
          <a:r>
            <a:rPr lang="en-GB"/>
            <a:t>Complaints workstreams</a:t>
          </a:r>
          <a:endParaRPr lang="en-US"/>
        </a:p>
      </dgm:t>
    </dgm:pt>
    <dgm:pt modelId="{4023F39F-9C13-473B-AD30-356494A41011}" type="parTrans" cxnId="{C5C65586-0492-40F4-88E1-36EE8743D3F1}">
      <dgm:prSet/>
      <dgm:spPr/>
      <dgm:t>
        <a:bodyPr/>
        <a:lstStyle/>
        <a:p>
          <a:endParaRPr lang="en-US"/>
        </a:p>
      </dgm:t>
    </dgm:pt>
    <dgm:pt modelId="{9C5633D1-1263-4B46-81B6-E48285790850}" type="sibTrans" cxnId="{C5C65586-0492-40F4-88E1-36EE8743D3F1}">
      <dgm:prSet/>
      <dgm:spPr/>
      <dgm:t>
        <a:bodyPr/>
        <a:lstStyle/>
        <a:p>
          <a:endParaRPr lang="en-US"/>
        </a:p>
      </dgm:t>
    </dgm:pt>
    <dgm:pt modelId="{05C2AF9E-9534-4605-A025-0C9423909A2B}" type="pres">
      <dgm:prSet presAssocID="{301F6C17-25F9-4B20-A1FC-2EAABFE434E2}" presName="vert0" presStyleCnt="0">
        <dgm:presLayoutVars>
          <dgm:dir/>
          <dgm:animOne val="branch"/>
          <dgm:animLvl val="lvl"/>
        </dgm:presLayoutVars>
      </dgm:prSet>
      <dgm:spPr/>
    </dgm:pt>
    <dgm:pt modelId="{B2D9405C-1A1B-4AE2-918E-17E0C058ABDF}" type="pres">
      <dgm:prSet presAssocID="{8B2F2CB0-1AEA-4645-B543-BF396A1B7A13}" presName="thickLine" presStyleLbl="alignNode1" presStyleIdx="0" presStyleCnt="6"/>
      <dgm:spPr/>
    </dgm:pt>
    <dgm:pt modelId="{360B5F05-DA4B-4D13-A7A9-9C803FACAAC3}" type="pres">
      <dgm:prSet presAssocID="{8B2F2CB0-1AEA-4645-B543-BF396A1B7A13}" presName="horz1" presStyleCnt="0"/>
      <dgm:spPr/>
    </dgm:pt>
    <dgm:pt modelId="{13763FDD-0B66-4B44-9D78-29D9737249D6}" type="pres">
      <dgm:prSet presAssocID="{8B2F2CB0-1AEA-4645-B543-BF396A1B7A13}" presName="tx1" presStyleLbl="revTx" presStyleIdx="0" presStyleCnt="6"/>
      <dgm:spPr/>
    </dgm:pt>
    <dgm:pt modelId="{CEC857A8-B37B-432B-8A6B-EB2940C75B46}" type="pres">
      <dgm:prSet presAssocID="{8B2F2CB0-1AEA-4645-B543-BF396A1B7A13}" presName="vert1" presStyleCnt="0"/>
      <dgm:spPr/>
    </dgm:pt>
    <dgm:pt modelId="{DC365FAD-67EB-4D9F-876F-766E4017D99E}" type="pres">
      <dgm:prSet presAssocID="{D7B63EE2-BBAB-4997-93E5-B68D8F2D06B8}" presName="thickLine" presStyleLbl="alignNode1" presStyleIdx="1" presStyleCnt="6"/>
      <dgm:spPr/>
    </dgm:pt>
    <dgm:pt modelId="{8C8D6FDF-5427-4EF2-9B89-C62B9802AA71}" type="pres">
      <dgm:prSet presAssocID="{D7B63EE2-BBAB-4997-93E5-B68D8F2D06B8}" presName="horz1" presStyleCnt="0"/>
      <dgm:spPr/>
    </dgm:pt>
    <dgm:pt modelId="{BC2D2BA5-C0F4-41FB-9071-2C8A50DFF754}" type="pres">
      <dgm:prSet presAssocID="{D7B63EE2-BBAB-4997-93E5-B68D8F2D06B8}" presName="tx1" presStyleLbl="revTx" presStyleIdx="1" presStyleCnt="6"/>
      <dgm:spPr/>
    </dgm:pt>
    <dgm:pt modelId="{F4292C18-7620-4FA9-8EEC-F82E4E45B972}" type="pres">
      <dgm:prSet presAssocID="{D7B63EE2-BBAB-4997-93E5-B68D8F2D06B8}" presName="vert1" presStyleCnt="0"/>
      <dgm:spPr/>
    </dgm:pt>
    <dgm:pt modelId="{38425296-4E42-49E0-9EBC-684A69521C3C}" type="pres">
      <dgm:prSet presAssocID="{54F069FE-0608-4D69-B372-6960952A32AE}" presName="thickLine" presStyleLbl="alignNode1" presStyleIdx="2" presStyleCnt="6"/>
      <dgm:spPr/>
    </dgm:pt>
    <dgm:pt modelId="{538F9D64-9285-41B5-A51D-10125AF7BD7D}" type="pres">
      <dgm:prSet presAssocID="{54F069FE-0608-4D69-B372-6960952A32AE}" presName="horz1" presStyleCnt="0"/>
      <dgm:spPr/>
    </dgm:pt>
    <dgm:pt modelId="{98A19B29-7564-4391-80ED-8CBCA4D73A5A}" type="pres">
      <dgm:prSet presAssocID="{54F069FE-0608-4D69-B372-6960952A32AE}" presName="tx1" presStyleLbl="revTx" presStyleIdx="2" presStyleCnt="6"/>
      <dgm:spPr/>
    </dgm:pt>
    <dgm:pt modelId="{F9339759-F450-41AA-9ACF-16B54973E507}" type="pres">
      <dgm:prSet presAssocID="{54F069FE-0608-4D69-B372-6960952A32AE}" presName="vert1" presStyleCnt="0"/>
      <dgm:spPr/>
    </dgm:pt>
    <dgm:pt modelId="{E93CE031-73CB-440A-80E3-612366D7CCAA}" type="pres">
      <dgm:prSet presAssocID="{64ECFDCD-3D75-459D-8FCA-E9880966931B}" presName="thickLine" presStyleLbl="alignNode1" presStyleIdx="3" presStyleCnt="6"/>
      <dgm:spPr/>
    </dgm:pt>
    <dgm:pt modelId="{8C2992A6-076B-44E1-86AF-B5DC8110ECFC}" type="pres">
      <dgm:prSet presAssocID="{64ECFDCD-3D75-459D-8FCA-E9880966931B}" presName="horz1" presStyleCnt="0"/>
      <dgm:spPr/>
    </dgm:pt>
    <dgm:pt modelId="{B1D781F3-A136-463E-8DDC-0913F67CA908}" type="pres">
      <dgm:prSet presAssocID="{64ECFDCD-3D75-459D-8FCA-E9880966931B}" presName="tx1" presStyleLbl="revTx" presStyleIdx="3" presStyleCnt="6"/>
      <dgm:spPr/>
    </dgm:pt>
    <dgm:pt modelId="{682A9183-EABF-4381-B091-B0D95359B84E}" type="pres">
      <dgm:prSet presAssocID="{64ECFDCD-3D75-459D-8FCA-E9880966931B}" presName="vert1" presStyleCnt="0"/>
      <dgm:spPr/>
    </dgm:pt>
    <dgm:pt modelId="{7AED40BD-9F4D-45D0-8BE4-CDDF5534312D}" type="pres">
      <dgm:prSet presAssocID="{E3EE28C5-4FF5-469C-A072-F42F0AC41176}" presName="thickLine" presStyleLbl="alignNode1" presStyleIdx="4" presStyleCnt="6"/>
      <dgm:spPr/>
    </dgm:pt>
    <dgm:pt modelId="{7F8D179B-ACAB-4926-8356-45CBFC37CC5B}" type="pres">
      <dgm:prSet presAssocID="{E3EE28C5-4FF5-469C-A072-F42F0AC41176}" presName="horz1" presStyleCnt="0"/>
      <dgm:spPr/>
    </dgm:pt>
    <dgm:pt modelId="{3C6BE9D3-0A1D-4BAD-A701-21E7465336F8}" type="pres">
      <dgm:prSet presAssocID="{E3EE28C5-4FF5-469C-A072-F42F0AC41176}" presName="tx1" presStyleLbl="revTx" presStyleIdx="4" presStyleCnt="6"/>
      <dgm:spPr/>
    </dgm:pt>
    <dgm:pt modelId="{1669EFFA-5459-4286-802A-785C67131EBD}" type="pres">
      <dgm:prSet presAssocID="{E3EE28C5-4FF5-469C-A072-F42F0AC41176}" presName="vert1" presStyleCnt="0"/>
      <dgm:spPr/>
    </dgm:pt>
    <dgm:pt modelId="{F32440F8-AE43-42AA-8937-86119014C46B}" type="pres">
      <dgm:prSet presAssocID="{41A59749-9F33-4CB5-85AE-8593F0570C77}" presName="thickLine" presStyleLbl="alignNode1" presStyleIdx="5" presStyleCnt="6"/>
      <dgm:spPr/>
    </dgm:pt>
    <dgm:pt modelId="{61E6535A-C3F2-48E7-8D6D-A7C6EAB1B209}" type="pres">
      <dgm:prSet presAssocID="{41A59749-9F33-4CB5-85AE-8593F0570C77}" presName="horz1" presStyleCnt="0"/>
      <dgm:spPr/>
    </dgm:pt>
    <dgm:pt modelId="{69CC3470-30A3-43CE-83BB-C5E4F90F891F}" type="pres">
      <dgm:prSet presAssocID="{41A59749-9F33-4CB5-85AE-8593F0570C77}" presName="tx1" presStyleLbl="revTx" presStyleIdx="5" presStyleCnt="6"/>
      <dgm:spPr/>
    </dgm:pt>
    <dgm:pt modelId="{9CDB33CB-F275-4AD5-9A2F-87C796782D02}" type="pres">
      <dgm:prSet presAssocID="{41A59749-9F33-4CB5-85AE-8593F0570C77}" presName="vert1" presStyleCnt="0"/>
      <dgm:spPr/>
    </dgm:pt>
  </dgm:ptLst>
  <dgm:cxnLst>
    <dgm:cxn modelId="{B927AA04-453D-45D3-8C5C-E1B926386EA2}" type="presOf" srcId="{8B2F2CB0-1AEA-4645-B543-BF396A1B7A13}" destId="{13763FDD-0B66-4B44-9D78-29D9737249D6}" srcOrd="0" destOrd="0" presId="urn:microsoft.com/office/officeart/2008/layout/LinedList"/>
    <dgm:cxn modelId="{562FE516-0541-4F94-B1E2-EBE738136E5E}" srcId="{301F6C17-25F9-4B20-A1FC-2EAABFE434E2}" destId="{54F069FE-0608-4D69-B372-6960952A32AE}" srcOrd="2" destOrd="0" parTransId="{A6A86AB2-FFA6-49ED-8DC6-2D8480E939EF}" sibTransId="{18557A50-9AE1-4DAC-8A5A-AA122A79C4E0}"/>
    <dgm:cxn modelId="{0B5B6F1B-F0C6-407E-B73B-D06996D1554D}" srcId="{301F6C17-25F9-4B20-A1FC-2EAABFE434E2}" destId="{D7B63EE2-BBAB-4997-93E5-B68D8F2D06B8}" srcOrd="1" destOrd="0" parTransId="{5BD88A94-A989-4A1C-895C-0E6580BDF5AD}" sibTransId="{68DC7827-5990-4205-A8AD-1F56F167A28F}"/>
    <dgm:cxn modelId="{0BBEA74A-264D-48A2-B598-A06CB91361D0}" type="presOf" srcId="{41A59749-9F33-4CB5-85AE-8593F0570C77}" destId="{69CC3470-30A3-43CE-83BB-C5E4F90F891F}" srcOrd="0" destOrd="0" presId="urn:microsoft.com/office/officeart/2008/layout/LinedList"/>
    <dgm:cxn modelId="{A1613D4C-881D-4D64-A4D9-013548006E93}" srcId="{301F6C17-25F9-4B20-A1FC-2EAABFE434E2}" destId="{E3EE28C5-4FF5-469C-A072-F42F0AC41176}" srcOrd="4" destOrd="0" parTransId="{0506B751-1078-4F00-8237-B61EC07D6105}" sibTransId="{5F3E1C24-2816-454F-BA9E-145581129137}"/>
    <dgm:cxn modelId="{67562C6E-CC56-498A-B4F7-A70FA4BA36B8}" srcId="{301F6C17-25F9-4B20-A1FC-2EAABFE434E2}" destId="{8B2F2CB0-1AEA-4645-B543-BF396A1B7A13}" srcOrd="0" destOrd="0" parTransId="{03B350C9-76BB-418C-A48C-3C76E11747E9}" sibTransId="{62497814-C6E4-4DA6-840F-2ADEB7E17053}"/>
    <dgm:cxn modelId="{AE883971-4E75-4460-B40D-E118923EBC9B}" srcId="{301F6C17-25F9-4B20-A1FC-2EAABFE434E2}" destId="{64ECFDCD-3D75-459D-8FCA-E9880966931B}" srcOrd="3" destOrd="0" parTransId="{F3294A40-7C75-4CAE-B16E-1588A5FFF42E}" sibTransId="{AFA90C1F-4526-44EE-9EBF-935FAB9ABC3E}"/>
    <dgm:cxn modelId="{C5C65586-0492-40F4-88E1-36EE8743D3F1}" srcId="{301F6C17-25F9-4B20-A1FC-2EAABFE434E2}" destId="{41A59749-9F33-4CB5-85AE-8593F0570C77}" srcOrd="5" destOrd="0" parTransId="{4023F39F-9C13-473B-AD30-356494A41011}" sibTransId="{9C5633D1-1263-4B46-81B6-E48285790850}"/>
    <dgm:cxn modelId="{D0E55F98-AA37-4446-AA07-8379BF3D7E2E}" type="presOf" srcId="{54F069FE-0608-4D69-B372-6960952A32AE}" destId="{98A19B29-7564-4391-80ED-8CBCA4D73A5A}" srcOrd="0" destOrd="0" presId="urn:microsoft.com/office/officeart/2008/layout/LinedList"/>
    <dgm:cxn modelId="{92BA5EA4-D2B9-49FC-8384-D4ED5A211C6B}" type="presOf" srcId="{D7B63EE2-BBAB-4997-93E5-B68D8F2D06B8}" destId="{BC2D2BA5-C0F4-41FB-9071-2C8A50DFF754}" srcOrd="0" destOrd="0" presId="urn:microsoft.com/office/officeart/2008/layout/LinedList"/>
    <dgm:cxn modelId="{99C912DB-F86D-4586-8A21-CDBCB80F17EB}" type="presOf" srcId="{301F6C17-25F9-4B20-A1FC-2EAABFE434E2}" destId="{05C2AF9E-9534-4605-A025-0C9423909A2B}" srcOrd="0" destOrd="0" presId="urn:microsoft.com/office/officeart/2008/layout/LinedList"/>
    <dgm:cxn modelId="{FD93B9E8-ABB8-441E-BAF7-7733438689A2}" type="presOf" srcId="{E3EE28C5-4FF5-469C-A072-F42F0AC41176}" destId="{3C6BE9D3-0A1D-4BAD-A701-21E7465336F8}" srcOrd="0" destOrd="0" presId="urn:microsoft.com/office/officeart/2008/layout/LinedList"/>
    <dgm:cxn modelId="{274820FE-1343-4954-A472-002B2C7B6D9D}" type="presOf" srcId="{64ECFDCD-3D75-459D-8FCA-E9880966931B}" destId="{B1D781F3-A136-463E-8DDC-0913F67CA908}" srcOrd="0" destOrd="0" presId="urn:microsoft.com/office/officeart/2008/layout/LinedList"/>
    <dgm:cxn modelId="{4E8781F2-0FED-49C2-A953-5F6BFA727EC1}" type="presParOf" srcId="{05C2AF9E-9534-4605-A025-0C9423909A2B}" destId="{B2D9405C-1A1B-4AE2-918E-17E0C058ABDF}" srcOrd="0" destOrd="0" presId="urn:microsoft.com/office/officeart/2008/layout/LinedList"/>
    <dgm:cxn modelId="{A0DEE2C4-5783-4E68-8E87-C560FA365286}" type="presParOf" srcId="{05C2AF9E-9534-4605-A025-0C9423909A2B}" destId="{360B5F05-DA4B-4D13-A7A9-9C803FACAAC3}" srcOrd="1" destOrd="0" presId="urn:microsoft.com/office/officeart/2008/layout/LinedList"/>
    <dgm:cxn modelId="{F6361C77-4171-481A-998A-80F0CC63ED37}" type="presParOf" srcId="{360B5F05-DA4B-4D13-A7A9-9C803FACAAC3}" destId="{13763FDD-0B66-4B44-9D78-29D9737249D6}" srcOrd="0" destOrd="0" presId="urn:microsoft.com/office/officeart/2008/layout/LinedList"/>
    <dgm:cxn modelId="{A9ED2B34-9439-470F-BAE9-140B1A5B8E92}" type="presParOf" srcId="{360B5F05-DA4B-4D13-A7A9-9C803FACAAC3}" destId="{CEC857A8-B37B-432B-8A6B-EB2940C75B46}" srcOrd="1" destOrd="0" presId="urn:microsoft.com/office/officeart/2008/layout/LinedList"/>
    <dgm:cxn modelId="{99EBE97D-C2A1-4FC0-8243-F7A524AAF2A0}" type="presParOf" srcId="{05C2AF9E-9534-4605-A025-0C9423909A2B}" destId="{DC365FAD-67EB-4D9F-876F-766E4017D99E}" srcOrd="2" destOrd="0" presId="urn:microsoft.com/office/officeart/2008/layout/LinedList"/>
    <dgm:cxn modelId="{A7B4A71C-35FF-40E8-BEB9-8B6C0999F986}" type="presParOf" srcId="{05C2AF9E-9534-4605-A025-0C9423909A2B}" destId="{8C8D6FDF-5427-4EF2-9B89-C62B9802AA71}" srcOrd="3" destOrd="0" presId="urn:microsoft.com/office/officeart/2008/layout/LinedList"/>
    <dgm:cxn modelId="{154BA526-223B-470D-9106-C0C0EF8E33C1}" type="presParOf" srcId="{8C8D6FDF-5427-4EF2-9B89-C62B9802AA71}" destId="{BC2D2BA5-C0F4-41FB-9071-2C8A50DFF754}" srcOrd="0" destOrd="0" presId="urn:microsoft.com/office/officeart/2008/layout/LinedList"/>
    <dgm:cxn modelId="{73E22096-6C76-4CEC-AB35-B00AA8B34BBF}" type="presParOf" srcId="{8C8D6FDF-5427-4EF2-9B89-C62B9802AA71}" destId="{F4292C18-7620-4FA9-8EEC-F82E4E45B972}" srcOrd="1" destOrd="0" presId="urn:microsoft.com/office/officeart/2008/layout/LinedList"/>
    <dgm:cxn modelId="{66AF6A40-2D1A-4DC2-A9AC-938CD501DD33}" type="presParOf" srcId="{05C2AF9E-9534-4605-A025-0C9423909A2B}" destId="{38425296-4E42-49E0-9EBC-684A69521C3C}" srcOrd="4" destOrd="0" presId="urn:microsoft.com/office/officeart/2008/layout/LinedList"/>
    <dgm:cxn modelId="{A19E303E-4CC8-45E6-8BC5-7B3144E964AF}" type="presParOf" srcId="{05C2AF9E-9534-4605-A025-0C9423909A2B}" destId="{538F9D64-9285-41B5-A51D-10125AF7BD7D}" srcOrd="5" destOrd="0" presId="urn:microsoft.com/office/officeart/2008/layout/LinedList"/>
    <dgm:cxn modelId="{905BF62F-1189-4DF7-B7D6-52C49326F498}" type="presParOf" srcId="{538F9D64-9285-41B5-A51D-10125AF7BD7D}" destId="{98A19B29-7564-4391-80ED-8CBCA4D73A5A}" srcOrd="0" destOrd="0" presId="urn:microsoft.com/office/officeart/2008/layout/LinedList"/>
    <dgm:cxn modelId="{D5517524-0CA7-4BF0-A29D-E19C201EBA26}" type="presParOf" srcId="{538F9D64-9285-41B5-A51D-10125AF7BD7D}" destId="{F9339759-F450-41AA-9ACF-16B54973E507}" srcOrd="1" destOrd="0" presId="urn:microsoft.com/office/officeart/2008/layout/LinedList"/>
    <dgm:cxn modelId="{3600E7A2-21CB-481D-82EB-58E1B032CE89}" type="presParOf" srcId="{05C2AF9E-9534-4605-A025-0C9423909A2B}" destId="{E93CE031-73CB-440A-80E3-612366D7CCAA}" srcOrd="6" destOrd="0" presId="urn:microsoft.com/office/officeart/2008/layout/LinedList"/>
    <dgm:cxn modelId="{DB6E862F-F842-49A7-93A6-3957C7001822}" type="presParOf" srcId="{05C2AF9E-9534-4605-A025-0C9423909A2B}" destId="{8C2992A6-076B-44E1-86AF-B5DC8110ECFC}" srcOrd="7" destOrd="0" presId="urn:microsoft.com/office/officeart/2008/layout/LinedList"/>
    <dgm:cxn modelId="{D577D012-7E7D-47D0-A792-B5FDA5DD0EA0}" type="presParOf" srcId="{8C2992A6-076B-44E1-86AF-B5DC8110ECFC}" destId="{B1D781F3-A136-463E-8DDC-0913F67CA908}" srcOrd="0" destOrd="0" presId="urn:microsoft.com/office/officeart/2008/layout/LinedList"/>
    <dgm:cxn modelId="{CD1028A1-2E32-494B-BAA8-25C0C4365F67}" type="presParOf" srcId="{8C2992A6-076B-44E1-86AF-B5DC8110ECFC}" destId="{682A9183-EABF-4381-B091-B0D95359B84E}" srcOrd="1" destOrd="0" presId="urn:microsoft.com/office/officeart/2008/layout/LinedList"/>
    <dgm:cxn modelId="{18689B19-70F5-4D5C-B6F3-C45AC9563016}" type="presParOf" srcId="{05C2AF9E-9534-4605-A025-0C9423909A2B}" destId="{7AED40BD-9F4D-45D0-8BE4-CDDF5534312D}" srcOrd="8" destOrd="0" presId="urn:microsoft.com/office/officeart/2008/layout/LinedList"/>
    <dgm:cxn modelId="{5101B126-8E03-4364-AECC-5F6B95FA5319}" type="presParOf" srcId="{05C2AF9E-9534-4605-A025-0C9423909A2B}" destId="{7F8D179B-ACAB-4926-8356-45CBFC37CC5B}" srcOrd="9" destOrd="0" presId="urn:microsoft.com/office/officeart/2008/layout/LinedList"/>
    <dgm:cxn modelId="{4271C37C-156E-408C-B5FE-74F64586B353}" type="presParOf" srcId="{7F8D179B-ACAB-4926-8356-45CBFC37CC5B}" destId="{3C6BE9D3-0A1D-4BAD-A701-21E7465336F8}" srcOrd="0" destOrd="0" presId="urn:microsoft.com/office/officeart/2008/layout/LinedList"/>
    <dgm:cxn modelId="{CDD927B4-8F33-4A64-B65D-B05B7533BD51}" type="presParOf" srcId="{7F8D179B-ACAB-4926-8356-45CBFC37CC5B}" destId="{1669EFFA-5459-4286-802A-785C67131EBD}" srcOrd="1" destOrd="0" presId="urn:microsoft.com/office/officeart/2008/layout/LinedList"/>
    <dgm:cxn modelId="{D0AD7DDE-093C-4528-97F4-7B5A8B2DF0F5}" type="presParOf" srcId="{05C2AF9E-9534-4605-A025-0C9423909A2B}" destId="{F32440F8-AE43-42AA-8937-86119014C46B}" srcOrd="10" destOrd="0" presId="urn:microsoft.com/office/officeart/2008/layout/LinedList"/>
    <dgm:cxn modelId="{7A60FAB3-33F2-42A9-8EBD-EF886399DC8D}" type="presParOf" srcId="{05C2AF9E-9534-4605-A025-0C9423909A2B}" destId="{61E6535A-C3F2-48E7-8D6D-A7C6EAB1B209}" srcOrd="11" destOrd="0" presId="urn:microsoft.com/office/officeart/2008/layout/LinedList"/>
    <dgm:cxn modelId="{B89DB983-9BFA-4F17-B048-C66BE28A1063}" type="presParOf" srcId="{61E6535A-C3F2-48E7-8D6D-A7C6EAB1B209}" destId="{69CC3470-30A3-43CE-83BB-C5E4F90F891F}" srcOrd="0" destOrd="0" presId="urn:microsoft.com/office/officeart/2008/layout/LinedList"/>
    <dgm:cxn modelId="{0C705BEA-7FC8-4F4C-8797-BF382096D10D}" type="presParOf" srcId="{61E6535A-C3F2-48E7-8D6D-A7C6EAB1B209}" destId="{9CDB33CB-F275-4AD5-9A2F-87C796782D0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9405C-1A1B-4AE2-918E-17E0C058ABDF}">
      <dsp:nvSpPr>
        <dsp:cNvPr id="0" name=""/>
        <dsp:cNvSpPr/>
      </dsp:nvSpPr>
      <dsp:spPr>
        <a:xfrm>
          <a:off x="0" y="250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63FDD-0B66-4B44-9D78-29D9737249D6}">
      <dsp:nvSpPr>
        <dsp:cNvPr id="0" name=""/>
        <dsp:cNvSpPr/>
      </dsp:nvSpPr>
      <dsp:spPr>
        <a:xfrm>
          <a:off x="0" y="2500"/>
          <a:ext cx="7315200" cy="852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Creditor engagement</a:t>
          </a:r>
          <a:endParaRPr lang="en-US" sz="3700" kern="1200"/>
        </a:p>
      </dsp:txBody>
      <dsp:txXfrm>
        <a:off x="0" y="2500"/>
        <a:ext cx="7315200" cy="852606"/>
      </dsp:txXfrm>
    </dsp:sp>
    <dsp:sp modelId="{DC365FAD-67EB-4D9F-876F-766E4017D99E}">
      <dsp:nvSpPr>
        <dsp:cNvPr id="0" name=""/>
        <dsp:cNvSpPr/>
      </dsp:nvSpPr>
      <dsp:spPr>
        <a:xfrm>
          <a:off x="0" y="855106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D2BA5-C0F4-41FB-9071-2C8A50DFF754}">
      <dsp:nvSpPr>
        <dsp:cNvPr id="0" name=""/>
        <dsp:cNvSpPr/>
      </dsp:nvSpPr>
      <dsp:spPr>
        <a:xfrm>
          <a:off x="0" y="855106"/>
          <a:ext cx="7315200" cy="852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Body worn video research project</a:t>
          </a:r>
          <a:endParaRPr lang="en-US" sz="3700" kern="1200"/>
        </a:p>
      </dsp:txBody>
      <dsp:txXfrm>
        <a:off x="0" y="855106"/>
        <a:ext cx="7315200" cy="852606"/>
      </dsp:txXfrm>
    </dsp:sp>
    <dsp:sp modelId="{38425296-4E42-49E0-9EBC-684A69521C3C}">
      <dsp:nvSpPr>
        <dsp:cNvPr id="0" name=""/>
        <dsp:cNvSpPr/>
      </dsp:nvSpPr>
      <dsp:spPr>
        <a:xfrm>
          <a:off x="0" y="1707713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19B29-7564-4391-80ED-8CBCA4D73A5A}">
      <dsp:nvSpPr>
        <dsp:cNvPr id="0" name=""/>
        <dsp:cNvSpPr/>
      </dsp:nvSpPr>
      <dsp:spPr>
        <a:xfrm>
          <a:off x="0" y="1707713"/>
          <a:ext cx="7315200" cy="852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Quarterly data returns </a:t>
          </a:r>
          <a:endParaRPr lang="en-US" sz="3700" kern="1200"/>
        </a:p>
      </dsp:txBody>
      <dsp:txXfrm>
        <a:off x="0" y="1707713"/>
        <a:ext cx="7315200" cy="852606"/>
      </dsp:txXfrm>
    </dsp:sp>
    <dsp:sp modelId="{E93CE031-73CB-440A-80E3-612366D7CCAA}">
      <dsp:nvSpPr>
        <dsp:cNvPr id="0" name=""/>
        <dsp:cNvSpPr/>
      </dsp:nvSpPr>
      <dsp:spPr>
        <a:xfrm>
          <a:off x="0" y="256032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781F3-A136-463E-8DDC-0913F67CA908}">
      <dsp:nvSpPr>
        <dsp:cNvPr id="0" name=""/>
        <dsp:cNvSpPr/>
      </dsp:nvSpPr>
      <dsp:spPr>
        <a:xfrm>
          <a:off x="0" y="2560320"/>
          <a:ext cx="7315200" cy="852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Accreditation for LA in house teams</a:t>
          </a:r>
          <a:endParaRPr lang="en-US" sz="3700" kern="1200"/>
        </a:p>
      </dsp:txBody>
      <dsp:txXfrm>
        <a:off x="0" y="2560320"/>
        <a:ext cx="7315200" cy="852606"/>
      </dsp:txXfrm>
    </dsp:sp>
    <dsp:sp modelId="{7AED40BD-9F4D-45D0-8BE4-CDDF5534312D}">
      <dsp:nvSpPr>
        <dsp:cNvPr id="0" name=""/>
        <dsp:cNvSpPr/>
      </dsp:nvSpPr>
      <dsp:spPr>
        <a:xfrm>
          <a:off x="0" y="3412926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BE9D3-0A1D-4BAD-A701-21E7465336F8}">
      <dsp:nvSpPr>
        <dsp:cNvPr id="0" name=""/>
        <dsp:cNvSpPr/>
      </dsp:nvSpPr>
      <dsp:spPr>
        <a:xfrm>
          <a:off x="0" y="3412926"/>
          <a:ext cx="7315200" cy="852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Standards development</a:t>
          </a:r>
          <a:endParaRPr lang="en-US" sz="3700" kern="1200"/>
        </a:p>
      </dsp:txBody>
      <dsp:txXfrm>
        <a:off x="0" y="3412926"/>
        <a:ext cx="7315200" cy="852606"/>
      </dsp:txXfrm>
    </dsp:sp>
    <dsp:sp modelId="{F32440F8-AE43-42AA-8937-86119014C46B}">
      <dsp:nvSpPr>
        <dsp:cNvPr id="0" name=""/>
        <dsp:cNvSpPr/>
      </dsp:nvSpPr>
      <dsp:spPr>
        <a:xfrm>
          <a:off x="0" y="4265533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C3470-30A3-43CE-83BB-C5E4F90F891F}">
      <dsp:nvSpPr>
        <dsp:cNvPr id="0" name=""/>
        <dsp:cNvSpPr/>
      </dsp:nvSpPr>
      <dsp:spPr>
        <a:xfrm>
          <a:off x="0" y="4265533"/>
          <a:ext cx="7315200" cy="852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Complaints workstreams</a:t>
          </a:r>
          <a:endParaRPr lang="en-US" sz="3700" kern="1200"/>
        </a:p>
      </dsp:txBody>
      <dsp:txXfrm>
        <a:off x="0" y="4265533"/>
        <a:ext cx="7315200" cy="852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90656-81F4-4213-9788-D8F9C109559F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154113"/>
            <a:ext cx="554355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6389"/>
            <a:ext cx="5486400" cy="36379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889AD-2166-4493-A925-F857F6187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86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9889AD-2166-4493-A925-F857F61870B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25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Since then there have 9 consultations, reviews and inquiries. </a:t>
            </a:r>
          </a:p>
          <a:p>
            <a:endParaRPr lang="en-GB" dirty="0"/>
          </a:p>
          <a:p>
            <a:r>
              <a:rPr lang="en-GB" dirty="0"/>
              <a:t>This rather shuts down the claims of our critics that the industry has been able to operate without scrutiny for years. </a:t>
            </a:r>
          </a:p>
          <a:p>
            <a:endParaRPr lang="en-GB" dirty="0"/>
          </a:p>
          <a:p>
            <a:r>
              <a:rPr lang="en-GB" dirty="0"/>
              <a:t>We welcome these reviews, not least because it gives us an opportunity to inform and educate about the progress and evolution of our sector. </a:t>
            </a:r>
          </a:p>
          <a:p>
            <a:endParaRPr lang="en-GB" dirty="0"/>
          </a:p>
          <a:p>
            <a:r>
              <a:rPr lang="en-GB" dirty="0"/>
              <a:t>I appreciate that changing attitudes takes many years and for some there is no such as a good bailiff! But the strong views expressed based on a very low level of knowledge by some commentators is quite disappointing.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9889AD-2166-4493-A925-F857F61870B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76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In December 2022 the government finally responded to the Justice Select Committee report on civil enforcement, which was published in April 2019.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The industry did not wait around for the government’s response and we have implemented all the recommendations identified by MPs.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Since its publication we have met all the recommendations of the report. The only one outstanding is a review of the fixed fee structure…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9889AD-2166-4493-A925-F857F61870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582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9889AD-2166-4493-A925-F857F61870B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1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67AAFBA3-2C10-40B4-9AB7-A51F6E8EB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3C50455-CACE-4D73-B570-5BB90232F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4DAE02E-DB24-6C34-C011-ECB748FD5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6068070" cy="3255264"/>
          </a:xfrm>
        </p:spPr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Impact of EA reforms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00546-91BA-9F82-D867-8C3446A9CD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537" r="3" b="26845"/>
          <a:stretch/>
        </p:blipFill>
        <p:spPr>
          <a:xfrm>
            <a:off x="7702981" y="759599"/>
            <a:ext cx="3952015" cy="25825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748A7D-29DB-4F9C-BC2E-780F701A2E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18" r="4" b="4"/>
          <a:stretch/>
        </p:blipFill>
        <p:spPr>
          <a:xfrm>
            <a:off x="7702982" y="3506724"/>
            <a:ext cx="3952014" cy="2583181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788ED773-EF45-46EE-90C8-873908F6F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05AB1-6B05-4463-9C84-62D5ABE80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1992 - Review of the Organisation &amp; Management of Civil Enforcement Agents</a:t>
            </a:r>
          </a:p>
          <a:p>
            <a:r>
              <a:rPr lang="en-GB" dirty="0"/>
              <a:t>1998 – Beatson Independent review of bailiff law</a:t>
            </a:r>
          </a:p>
          <a:p>
            <a:r>
              <a:rPr lang="en-GB" dirty="0"/>
              <a:t>2001 - Green Paper: Towards Effective Enforcement</a:t>
            </a:r>
          </a:p>
          <a:p>
            <a:r>
              <a:rPr lang="en-GB" dirty="0"/>
              <a:t>2003 – White Paper: Effective Enforcement</a:t>
            </a:r>
          </a:p>
          <a:p>
            <a:r>
              <a:rPr lang="en-GB" dirty="0"/>
              <a:t>2007 – Tribunals Courts and Enforcement Act</a:t>
            </a:r>
          </a:p>
          <a:p>
            <a:r>
              <a:rPr lang="en-GB" dirty="0"/>
              <a:t>2012 – Consultation – Transforming Bailiff Action</a:t>
            </a:r>
          </a:p>
          <a:p>
            <a:r>
              <a:rPr lang="en-GB" dirty="0"/>
              <a:t>2013 – Updated National Standards for Enforcement Agents</a:t>
            </a:r>
          </a:p>
          <a:p>
            <a:r>
              <a:rPr lang="en-GB" dirty="0"/>
              <a:t>2014 - The Taking Control of Goods Regulations and  Taking Control of Goods (Fees) Regulations</a:t>
            </a:r>
          </a:p>
          <a:p>
            <a:r>
              <a:rPr lang="en-GB" dirty="0"/>
              <a:t>2018 –MOJ first Review of 2014 Enforcement Agent Reforms</a:t>
            </a:r>
          </a:p>
          <a:p>
            <a:r>
              <a:rPr lang="en-GB" dirty="0"/>
              <a:t>2019 – HOC Justice Committee report – Bailiffs: Enforcement of Debt</a:t>
            </a:r>
          </a:p>
          <a:p>
            <a:r>
              <a:rPr lang="en-GB" dirty="0"/>
              <a:t>2020 – Fairness in Debt Management: Call for evidence</a:t>
            </a:r>
          </a:p>
          <a:p>
            <a:r>
              <a:rPr lang="en-GB" dirty="0"/>
              <a:t>2022 – LUHC Committee inquiry into council tax collection in England</a:t>
            </a:r>
          </a:p>
          <a:p>
            <a:r>
              <a:rPr lang="en-GB" dirty="0"/>
              <a:t>2022 - Review of the 2014 enforcement agent reforms by the Tribunals, Courts and Enforcement Act </a:t>
            </a:r>
          </a:p>
          <a:p>
            <a:r>
              <a:rPr lang="en-GB" dirty="0"/>
              <a:t>2023 – Review of Enforcement Agent Fees</a:t>
            </a:r>
          </a:p>
          <a:p>
            <a:r>
              <a:rPr lang="en-GB" dirty="0"/>
              <a:t>2023 – Consultation on TOCG regulations</a:t>
            </a:r>
          </a:p>
          <a:p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E78EE0A-32CE-2D70-F7D0-00B0ACB1E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12" y="981075"/>
            <a:ext cx="2952750" cy="15525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D957CB-08F2-E491-E838-98BEBBCA81EB}"/>
              </a:ext>
            </a:extLst>
          </p:cNvPr>
          <p:cNvSpPr txBox="1"/>
          <p:nvPr/>
        </p:nvSpPr>
        <p:spPr>
          <a:xfrm>
            <a:off x="1" y="3370244"/>
            <a:ext cx="3128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 SCRUTINY</a:t>
            </a:r>
          </a:p>
        </p:txBody>
      </p:sp>
    </p:spTree>
    <p:extLst>
      <p:ext uri="{BB962C8B-B14F-4D97-AF65-F5344CB8AC3E}">
        <p14:creationId xmlns:p14="http://schemas.microsoft.com/office/powerpoint/2010/main" val="156922406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970E6-21D9-4310-82F8-B9396414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584518"/>
            <a:ext cx="8983489" cy="417869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Justice select committee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731CCA7-E490-4141-8536-7040F4C7935C}"/>
              </a:ext>
            </a:extLst>
          </p:cNvPr>
          <p:cNvSpPr txBox="1">
            <a:spLocks/>
          </p:cNvSpPr>
          <p:nvPr/>
        </p:nvSpPr>
        <p:spPr>
          <a:xfrm>
            <a:off x="1926522" y="1976031"/>
            <a:ext cx="8331951" cy="466436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marR="0" lvl="2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60120" marR="0" lvl="2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02920" marR="0" lvl="1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Calibri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4582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itchFamily="18" charset="2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 2"/>
              <a:buChar char=" 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 2"/>
              <a:buChar char=" 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BE8F9C-0BEF-406C-AF3D-75B23BA83F2A}"/>
              </a:ext>
            </a:extLst>
          </p:cNvPr>
          <p:cNvSpPr txBox="1"/>
          <p:nvPr/>
        </p:nvSpPr>
        <p:spPr>
          <a:xfrm>
            <a:off x="1817967" y="2526526"/>
            <a:ext cx="4031834" cy="3687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8872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Independent and transparent complaints body</a:t>
            </a:r>
          </a:p>
          <a:p>
            <a:pPr marL="118872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Eligible complaints to the Local Government and Social Care Ombudsman</a:t>
            </a:r>
          </a:p>
          <a:p>
            <a:pPr marL="118872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Mandate the use of body-worn video</a:t>
            </a:r>
          </a:p>
          <a:p>
            <a:pPr marL="1188720" marR="0" lvl="0" indent="-11430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Review fixed fee structure </a:t>
            </a:r>
          </a:p>
          <a:p>
            <a:pPr marL="118872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Establish a regulatory oversight body</a:t>
            </a:r>
          </a:p>
          <a:p>
            <a:pPr marL="1188720" marR="0" lvl="0" indent="-11430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orbel" panose="020B0503020204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BC69E7-EDC9-4B8A-AF25-A50CEF6675EA}"/>
              </a:ext>
            </a:extLst>
          </p:cNvPr>
          <p:cNvSpPr txBox="1"/>
          <p:nvPr/>
        </p:nvSpPr>
        <p:spPr>
          <a:xfrm>
            <a:off x="6468001" y="2526526"/>
            <a:ext cx="4031834" cy="3666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8872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Independent CARE Panel</a:t>
            </a:r>
          </a:p>
          <a:p>
            <a:pPr marL="118872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orbel" panose="020B0503020204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8872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Complaints referred to Local Government and Social Care Ombudsman</a:t>
            </a:r>
          </a:p>
          <a:p>
            <a:pPr marL="118872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Compulsory use of body-worn video</a:t>
            </a:r>
          </a:p>
          <a:p>
            <a:pPr marL="118872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Ministry of Justice review of fees</a:t>
            </a:r>
          </a:p>
          <a:p>
            <a:pPr marL="118872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orbel" panose="020B0503020204020204"/>
                <a:ea typeface="Calibri" panose="020F0502020204030204" pitchFamily="34" charset="0"/>
                <a:cs typeface="Times New Roman" panose="02020603050405020304" pitchFamily="18" charset="0"/>
              </a:rPr>
              <a:t>Enforcement Conduct Board</a:t>
            </a:r>
          </a:p>
          <a:p>
            <a:pPr marL="1188720" marR="0" lvl="0" indent="-11430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40BAD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orbel" panose="020B0503020204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3A636C-53C0-5CF5-DB31-66ADB9786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12" y="5450427"/>
            <a:ext cx="2301427" cy="12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4618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84FCB3-68EE-EDDF-4923-303865BA2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MOJ Fees Review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6B638-891A-6597-F6A2-C7A78C482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GB" kern="1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Uplift the fixed fees by 5%.</a:t>
            </a:r>
          </a:p>
          <a:p>
            <a:r>
              <a:rPr lang="en-GB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Uplift the thresholds above which a percentage fee can be added.</a:t>
            </a:r>
          </a:p>
          <a:p>
            <a:r>
              <a:rPr lang="en-GB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 the Compliance Stage from a minimum period of 7 days to 28 day</a:t>
            </a:r>
          </a:p>
          <a:p>
            <a:r>
              <a:rPr lang="en-GB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tasks in the Compliance Stage</a:t>
            </a:r>
          </a:p>
          <a:p>
            <a:r>
              <a:rPr lang="en-GB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Prohibit creditors from profit-sharing from EA fees</a:t>
            </a:r>
          </a:p>
          <a:p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4820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F46B-6727-57E3-3F36-F184DD94D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Added and Social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B32AE-BDE5-445A-C49C-3922F245F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Unethical</a:t>
            </a:r>
          </a:p>
          <a:p>
            <a:r>
              <a:rPr lang="en-GB" sz="3200" dirty="0"/>
              <a:t>Anticompetitive</a:t>
            </a:r>
          </a:p>
          <a:p>
            <a:r>
              <a:rPr lang="en-GB" sz="3200" dirty="0"/>
              <a:t>Inappropriate</a:t>
            </a:r>
          </a:p>
          <a:p>
            <a:r>
              <a:rPr lang="en-GB" sz="3200" dirty="0"/>
              <a:t>Inflexible</a:t>
            </a:r>
          </a:p>
          <a:p>
            <a:r>
              <a:rPr lang="en-GB" sz="3200" dirty="0"/>
              <a:t>Ineffective</a:t>
            </a:r>
          </a:p>
        </p:txBody>
      </p:sp>
    </p:spTree>
    <p:extLst>
      <p:ext uri="{BB962C8B-B14F-4D97-AF65-F5344CB8AC3E}">
        <p14:creationId xmlns:p14="http://schemas.microsoft.com/office/powerpoint/2010/main" val="403511318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A1127-84F6-D964-5052-EDF3FD7A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 fontScale="90000"/>
          </a:bodyPr>
          <a:lstStyle/>
          <a:p>
            <a:r>
              <a:rPr lang="en-GB" sz="4800" b="1" dirty="0"/>
              <a:t>LUHC Select Committee report</a:t>
            </a:r>
            <a:br>
              <a:rPr lang="en-GB" sz="3300" dirty="0"/>
            </a:br>
            <a:endParaRPr lang="en-GB" sz="33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5FEDE-94A4-BD87-1490-2FC344901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kern="1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payment in full for defaults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kern="1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number of payment plans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kern="1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 based on ability to pay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kern="1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Simplify Liability Order process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kern="1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Abolish committal for non-payment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kern="1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Statutory code of practice for councils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kern="1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use of enforcement agents, especially for debtors on CTRS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kern="1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use ECB-accredited enforcement firms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kern="1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OFLOG to research and publish council performance on collections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kern="10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Re-evaluate properties with additional tax bands</a:t>
            </a:r>
          </a:p>
          <a:p>
            <a:endParaRPr lang="en-GB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5048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8F1BE-120B-8AAC-4F54-2DA622B20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5473" y="1123836"/>
            <a:ext cx="3636818" cy="4601183"/>
          </a:xfrm>
        </p:spPr>
        <p:txBody>
          <a:bodyPr/>
          <a:lstStyle/>
          <a:p>
            <a:r>
              <a:rPr lang="en-GB"/>
              <a:t> </a:t>
            </a:r>
            <a:endParaRPr lang="en-GB" dirty="0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E0489E91-3B87-3D1F-C264-1B163B3668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12093" y="864107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1F48DA3-5336-6267-7379-7E9672A4F7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443038"/>
            <a:ext cx="3364475" cy="104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1479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748A7D-29DB-4F9C-BC2E-780F701A2E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8" r="4" b="4"/>
          <a:stretch/>
        </p:blipFill>
        <p:spPr>
          <a:xfrm>
            <a:off x="9399083" y="999851"/>
            <a:ext cx="2792917" cy="1825553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14DAE02E-DB24-6C34-C011-ECB748FD5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82" y="1009087"/>
            <a:ext cx="7405118" cy="3255264"/>
          </a:xfrm>
        </p:spPr>
        <p:txBody>
          <a:bodyPr>
            <a:normAutofit fontScale="90000"/>
          </a:bodyPr>
          <a:lstStyle/>
          <a:p>
            <a:br>
              <a:rPr lang="en-GB" sz="6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6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6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Thank you for listening</a:t>
            </a:r>
            <a:br>
              <a:rPr lang="en-GB" sz="6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DCB84F-0A55-E9B6-5B7A-5C6FEFF41BC7}"/>
              </a:ext>
            </a:extLst>
          </p:cNvPr>
          <p:cNvSpPr txBox="1"/>
          <p:nvPr/>
        </p:nvSpPr>
        <p:spPr>
          <a:xfrm>
            <a:off x="151782" y="5177127"/>
            <a:ext cx="7647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Russell Hamblin-Boone 				ceo@civea.co.uk</a:t>
            </a:r>
          </a:p>
        </p:txBody>
      </p:sp>
    </p:spTree>
    <p:extLst>
      <p:ext uri="{BB962C8B-B14F-4D97-AF65-F5344CB8AC3E}">
        <p14:creationId xmlns:p14="http://schemas.microsoft.com/office/powerpoint/2010/main" val="299307291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6937</TotalTime>
  <Words>555</Words>
  <Application>Microsoft Office PowerPoint</Application>
  <PresentationFormat>Widescreen</PresentationFormat>
  <Paragraphs>85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Symbol</vt:lpstr>
      <vt:lpstr>Wingdings</vt:lpstr>
      <vt:lpstr>Wingdings 2</vt:lpstr>
      <vt:lpstr>Frame</vt:lpstr>
      <vt:lpstr>Impact of EA reforms</vt:lpstr>
      <vt:lpstr>PowerPoint Presentation</vt:lpstr>
      <vt:lpstr>Justice select committee  </vt:lpstr>
      <vt:lpstr>MOJ Fees Review</vt:lpstr>
      <vt:lpstr>Added and Social Value</vt:lpstr>
      <vt:lpstr>LUHC Select Committee report </vt:lpstr>
      <vt:lpstr> </vt:lpstr>
      <vt:lpstr>  Thank you for listening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CIVEA Business Plan:  The way forward</dc:title>
  <dc:creator>Russell Hamblin-Boone</dc:creator>
  <cp:lastModifiedBy>Andrew Murphy</cp:lastModifiedBy>
  <cp:revision>118</cp:revision>
  <cp:lastPrinted>2018-07-03T13:49:38Z</cp:lastPrinted>
  <dcterms:modified xsi:type="dcterms:W3CDTF">2024-05-07T16:09:11Z</dcterms:modified>
</cp:coreProperties>
</file>