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AFFAA-DDCC-4961-B4AE-99C1DD3E364D}" type="datetimeFigureOut">
              <a:t>5/7/2024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BCDFE-D65A-492A-9741-738A507D58F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63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ABCDFE-D65A-492A-9741-738A507D58FD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910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ABCDFE-D65A-492A-9741-738A507D58FD}" type="slidenum"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151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ABCDFE-D65A-492A-9741-738A507D58FD}" type="slidenum"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881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ABCDFE-D65A-492A-9741-738A507D58FD}" type="slidenum"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297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ABCDFE-D65A-492A-9741-738A507D58FD}" type="slidenum"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915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ABCDFE-D65A-492A-9741-738A507D58FD}" type="slidenum"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69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ABCDFE-D65A-492A-9741-738A507D58FD}" type="slidenum"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26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ABCDFE-D65A-492A-9741-738A507D58FD}" type="slidenum"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946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ABCDFE-D65A-492A-9741-738A507D58FD}" type="slidenum"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9011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ABCDFE-D65A-492A-9741-738A507D58FD}" type="slidenum"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93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ABCDFE-D65A-492A-9741-738A507D58FD}" type="slidenum"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98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adalot-revitlearningcurve.blogspot.com/2010/07/aec-uk-bim-standard-for-autodesk-revit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800">
                <a:solidFill>
                  <a:srgbClr val="FFFFFF"/>
                </a:solidFill>
                <a:cs typeface="Calibri Light"/>
              </a:rPr>
              <a:t>The HMRC Trial</a:t>
            </a:r>
            <a:endParaRPr lang="en-US" sz="480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dirty="0">
                <a:cs typeface="Calibri"/>
              </a:rPr>
              <a:t>Charles Metcalfe  </a:t>
            </a:r>
            <a:endParaRPr lang="en-US">
              <a:cs typeface="Calibri"/>
            </a:endParaRPr>
          </a:p>
          <a:p>
            <a:pPr algn="l"/>
            <a:r>
              <a:rPr lang="en-US" dirty="0">
                <a:cs typeface="Calibri"/>
              </a:rPr>
              <a:t>Head of Corporate Revenues, Manchester City Council</a:t>
            </a: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05C483-AA9C-35AC-A2C5-08B10A2D6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cs typeface="Calibri Light"/>
              </a:rPr>
              <a:t>IRRV performance awards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AC692-B934-7487-F18A-316963738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>
                <a:cs typeface="Calibri"/>
              </a:rPr>
              <a:t>Shortlisted for excellence in innovation and partnership working awards</a:t>
            </a:r>
          </a:p>
          <a:p>
            <a:r>
              <a:rPr lang="en-US" sz="2000" dirty="0">
                <a:cs typeface="Calibri"/>
              </a:rPr>
              <a:t>We won excellence in partnership working</a:t>
            </a:r>
          </a:p>
          <a:p>
            <a:r>
              <a:rPr lang="en-US" sz="2000" dirty="0">
                <a:cs typeface="Calibri"/>
              </a:rPr>
              <a:t>But apparently it wasn't innovative enough!</a:t>
            </a:r>
          </a:p>
        </p:txBody>
      </p:sp>
    </p:spTree>
    <p:extLst>
      <p:ext uri="{BB962C8B-B14F-4D97-AF65-F5344CB8AC3E}">
        <p14:creationId xmlns:p14="http://schemas.microsoft.com/office/powerpoint/2010/main" val="397631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32D18A-8648-808D-9F4B-2B51EF338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cs typeface="Calibri Light"/>
              </a:rPr>
              <a:t>Where are we now?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F131F-40CF-CB96-4713-681CC8282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>
                <a:cs typeface="Calibri"/>
              </a:rPr>
              <a:t>Moving forward slowly (very)</a:t>
            </a:r>
          </a:p>
          <a:p>
            <a:r>
              <a:rPr lang="en-US" sz="2000" dirty="0">
                <a:cs typeface="Calibri"/>
              </a:rPr>
              <a:t>DWP trying to take the credit!</a:t>
            </a:r>
          </a:p>
          <a:p>
            <a:r>
              <a:rPr lang="en-US" sz="2000" dirty="0">
                <a:cs typeface="Calibri"/>
              </a:rPr>
              <a:t>Manchester and Rotherham should go live in March/April.</a:t>
            </a:r>
          </a:p>
          <a:p>
            <a:r>
              <a:rPr lang="en-US" sz="2000" dirty="0">
                <a:cs typeface="Calibri"/>
              </a:rPr>
              <a:t>So that will be May/June!</a:t>
            </a:r>
          </a:p>
          <a:p>
            <a:r>
              <a:rPr lang="en-US" sz="2000" dirty="0">
                <a:cs typeface="Calibri"/>
              </a:rPr>
              <a:t>Files to be sent via HBOP portal</a:t>
            </a:r>
          </a:p>
          <a:p>
            <a:r>
              <a:rPr lang="en-US" sz="2000" dirty="0">
                <a:cs typeface="Calibri"/>
              </a:rPr>
              <a:t>Followed by the two groups of LAs that were in the trials by the end of the year</a:t>
            </a:r>
          </a:p>
          <a:p>
            <a:r>
              <a:rPr lang="en-US" sz="2000" dirty="0">
                <a:cs typeface="Calibri"/>
              </a:rPr>
              <a:t>Followed by everyone else at around 15 per month next year.</a:t>
            </a:r>
          </a:p>
        </p:txBody>
      </p:sp>
    </p:spTree>
    <p:extLst>
      <p:ext uri="{BB962C8B-B14F-4D97-AF65-F5344CB8AC3E}">
        <p14:creationId xmlns:p14="http://schemas.microsoft.com/office/powerpoint/2010/main" val="9083170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7F42A4-6031-9BE0-E358-019CC7EDB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cs typeface="Calibri Light"/>
              </a:rPr>
              <a:t>Final thoughts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3C4B7-9118-3489-DEC3-AAF550F53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US" sz="2000" dirty="0">
                <a:cs typeface="Calibri"/>
              </a:rPr>
              <a:t>By far the biggest single addition to our collection and recovery routines</a:t>
            </a:r>
          </a:p>
          <a:p>
            <a:r>
              <a:rPr lang="en-US" sz="2000" dirty="0">
                <a:cs typeface="Calibri"/>
              </a:rPr>
              <a:t>Impact will be both immediate and lasting, targeting 'wont pays'</a:t>
            </a:r>
          </a:p>
          <a:p>
            <a:r>
              <a:rPr lang="en-US" sz="2000" dirty="0">
                <a:cs typeface="Calibri"/>
              </a:rPr>
              <a:t>Additional cash collected</a:t>
            </a:r>
          </a:p>
          <a:p>
            <a:r>
              <a:rPr lang="en-US" sz="2000" dirty="0">
                <a:cs typeface="Calibri"/>
              </a:rPr>
              <a:t>Less recovery work in future as behavioral change kicks in.</a:t>
            </a:r>
          </a:p>
          <a:p>
            <a:r>
              <a:rPr lang="en-US" sz="2000" dirty="0">
                <a:cs typeface="Calibri"/>
              </a:rPr>
              <a:t>Redirection of resources – savings or supporting vulnerable residents</a:t>
            </a:r>
          </a:p>
        </p:txBody>
      </p:sp>
    </p:spTree>
    <p:extLst>
      <p:ext uri="{BB962C8B-B14F-4D97-AF65-F5344CB8AC3E}">
        <p14:creationId xmlns:p14="http://schemas.microsoft.com/office/powerpoint/2010/main" val="1838184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2E576D-F1A7-1870-5C23-CFFF31801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cs typeface="Calibri Light"/>
              </a:rPr>
              <a:t>Questions</a:t>
            </a:r>
            <a:endParaRPr lang="en-US" sz="4000" dirty="0">
              <a:solidFill>
                <a:srgbClr val="FFFFFF"/>
              </a:solidFill>
            </a:endParaRPr>
          </a:p>
        </p:txBody>
      </p:sp>
      <p:pic>
        <p:nvPicPr>
          <p:cNvPr id="4" name="Content Placeholder 3" descr="A golden chalice in the clouds&#10;&#10;Description automatically generated">
            <a:extLst>
              <a:ext uri="{FF2B5EF4-FFF2-40B4-BE49-F238E27FC236}">
                <a16:creationId xmlns:a16="http://schemas.microsoft.com/office/drawing/2014/main" id="{B2F42AE7-A91E-B6F6-F6F8-A2D4E79646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891289" y="2317750"/>
            <a:ext cx="6684059" cy="3684588"/>
          </a:xfrm>
        </p:spPr>
      </p:pic>
    </p:spTree>
    <p:extLst>
      <p:ext uri="{BB962C8B-B14F-4D97-AF65-F5344CB8AC3E}">
        <p14:creationId xmlns:p14="http://schemas.microsoft.com/office/powerpoint/2010/main" val="306046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1F728C-E337-1C13-A47A-6D32055F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cs typeface="Calibri Light"/>
              </a:rPr>
              <a:t>A long time ago in a world far, far away (2015)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1E51E-BE99-0AC4-4C1B-F774477FA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>
                <a:cs typeface="Calibri"/>
              </a:rPr>
              <a:t>EAs struggling to collect from controlled door entry blocks of flats</a:t>
            </a:r>
          </a:p>
          <a:p>
            <a:r>
              <a:rPr lang="en-US" sz="2000">
                <a:cs typeface="Calibri"/>
              </a:rPr>
              <a:t>Four ideas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000">
                <a:cs typeface="Calibri"/>
              </a:rPr>
              <a:t>Name and shame everyone who has a Liability Order awarded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000">
                <a:cs typeface="Calibri"/>
              </a:rPr>
              <a:t>Pass details to CRAs to mess up their credit rating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000">
                <a:cs typeface="Calibri"/>
              </a:rPr>
              <a:t>Use private sector collector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000">
                <a:cs typeface="Calibri"/>
              </a:rPr>
              <a:t>Ask HMRC for Income details</a:t>
            </a:r>
          </a:p>
        </p:txBody>
      </p:sp>
    </p:spTree>
    <p:extLst>
      <p:ext uri="{BB962C8B-B14F-4D97-AF65-F5344CB8AC3E}">
        <p14:creationId xmlns:p14="http://schemas.microsoft.com/office/powerpoint/2010/main" val="235970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6DC5C6-3970-AAEF-9C4A-97954EE3A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cs typeface="Calibri Light"/>
              </a:rPr>
              <a:t>Blind trial with HMRC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FFE69-B2D2-D887-7484-FD57AC078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>
                <a:cs typeface="Calibri"/>
              </a:rPr>
              <a:t>Passed 75 cases, posh flats, band E or above, Liability Order, no engagement</a:t>
            </a:r>
          </a:p>
          <a:p>
            <a:r>
              <a:rPr lang="en-US" sz="2000" dirty="0">
                <a:cs typeface="Calibri"/>
              </a:rPr>
              <a:t>DP issues</a:t>
            </a:r>
          </a:p>
          <a:p>
            <a:r>
              <a:rPr lang="en-US" sz="2000" dirty="0">
                <a:cs typeface="Calibri"/>
              </a:rPr>
              <a:t>20% hit rate, but no details</a:t>
            </a:r>
          </a:p>
          <a:p>
            <a:endParaRPr lang="en-US" sz="2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497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E45E7E-1AE3-6FD4-25A7-4CC8E42F7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cs typeface="Calibri Light"/>
              </a:rPr>
              <a:t>Meeting with Sir Jerome Heywood (2015)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E5318-C6D1-75C7-4814-A3B98F631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>
                <a:cs typeface="Calibri"/>
              </a:rPr>
              <a:t>In Manchester to see how everyone could benefit from exchanging information</a:t>
            </a:r>
          </a:p>
          <a:p>
            <a:r>
              <a:rPr lang="en-US" sz="2000">
                <a:cs typeface="Calibri"/>
              </a:rPr>
              <a:t>"That's a no-brainer"</a:t>
            </a:r>
          </a:p>
          <a:p>
            <a:r>
              <a:rPr lang="en-US" sz="2000">
                <a:cs typeface="Calibri"/>
              </a:rPr>
              <a:t>Consultation exercise (2016)</a:t>
            </a:r>
          </a:p>
          <a:p>
            <a:r>
              <a:rPr lang="en-US" sz="2000">
                <a:cs typeface="Calibri"/>
              </a:rPr>
              <a:t>Then nothing</a:t>
            </a:r>
          </a:p>
          <a:p>
            <a:endParaRPr lang="en-US" sz="2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068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117523-3522-AC5A-0EB6-5D6FEA090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cs typeface="Calibri Light"/>
              </a:rPr>
              <a:t>Finally, progress (2017)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2CA84-9BB0-D53C-4B0A-4E55AB9D8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>
                <a:cs typeface="Calibri"/>
              </a:rPr>
              <a:t>Project Manager appointed</a:t>
            </a:r>
          </a:p>
          <a:p>
            <a:r>
              <a:rPr lang="en-US" sz="2000">
                <a:cs typeface="Calibri"/>
              </a:rPr>
              <a:t>Digital Economy Act passed</a:t>
            </a:r>
          </a:p>
          <a:p>
            <a:r>
              <a:rPr lang="en-US" sz="2000">
                <a:cs typeface="Calibri"/>
              </a:rPr>
              <a:t>Barrie Minnie at LACEF conference</a:t>
            </a:r>
          </a:p>
          <a:p>
            <a:r>
              <a:rPr lang="en-US" sz="2000">
                <a:cs typeface="Calibri"/>
              </a:rPr>
              <a:t>Working group formed (2018) and the first trial was born</a:t>
            </a:r>
          </a:p>
        </p:txBody>
      </p:sp>
    </p:spTree>
    <p:extLst>
      <p:ext uri="{BB962C8B-B14F-4D97-AF65-F5344CB8AC3E}">
        <p14:creationId xmlns:p14="http://schemas.microsoft.com/office/powerpoint/2010/main" val="244134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F799EC-20DA-5896-B0C9-2AC7EAFD8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cs typeface="Calibri Light"/>
              </a:rPr>
              <a:t>First trial 2018-19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F5B93-D875-258E-DE24-BBF0CC6C9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>
                <a:cs typeface="Calibri"/>
              </a:rPr>
              <a:t>c20 Authorities, up to 4,000 cases sent by each LA</a:t>
            </a:r>
          </a:p>
          <a:p>
            <a:r>
              <a:rPr lang="en-US" sz="2000" dirty="0">
                <a:cs typeface="Calibri"/>
              </a:rPr>
              <a:t>Exact match on name and address</a:t>
            </a:r>
          </a:p>
          <a:p>
            <a:r>
              <a:rPr lang="en-US" sz="2000" dirty="0">
                <a:cs typeface="Calibri"/>
              </a:rPr>
              <a:t>HMRC returned: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000" dirty="0">
                <a:cs typeface="Calibri"/>
              </a:rPr>
              <a:t>Last year's salary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000" dirty="0">
                <a:cs typeface="Calibri"/>
              </a:rPr>
              <a:t>Last pay period amount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000" dirty="0">
                <a:cs typeface="Calibri"/>
              </a:rPr>
              <a:t>All employer details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000" dirty="0">
                <a:cs typeface="Calibri"/>
              </a:rPr>
              <a:t>Last year's self-assessed earnings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000" dirty="0">
                <a:cs typeface="Calibri"/>
              </a:rPr>
              <a:t>Up to date address</a:t>
            </a:r>
          </a:p>
          <a:p>
            <a:r>
              <a:rPr lang="en-US" sz="2000" dirty="0">
                <a:cs typeface="Calibri"/>
              </a:rPr>
              <a:t>The holy grail for Revenues Managers</a:t>
            </a:r>
          </a:p>
        </p:txBody>
      </p:sp>
    </p:spTree>
    <p:extLst>
      <p:ext uri="{BB962C8B-B14F-4D97-AF65-F5344CB8AC3E}">
        <p14:creationId xmlns:p14="http://schemas.microsoft.com/office/powerpoint/2010/main" val="3236308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4864D6-55C2-29D7-2411-F702DDE4B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cs typeface="Calibri Light"/>
              </a:rPr>
              <a:t>Approach and outcomes in Manchester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1CDB8-0914-D341-0D95-7281D7507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>
                <a:cs typeface="Calibri"/>
              </a:rPr>
              <a:t>c60% match rate (for some)</a:t>
            </a:r>
          </a:p>
          <a:p>
            <a:r>
              <a:rPr lang="en-US" sz="2000" dirty="0">
                <a:cs typeface="Calibri"/>
              </a:rPr>
              <a:t>Everyone earning £10k or more written to, varied messages based on debt size</a:t>
            </a:r>
          </a:p>
          <a:p>
            <a:r>
              <a:rPr lang="en-US" sz="2000" dirty="0">
                <a:cs typeface="Calibri"/>
              </a:rPr>
              <a:t>Significant engagement achieved</a:t>
            </a:r>
          </a:p>
          <a:p>
            <a:r>
              <a:rPr lang="en-US" sz="2000" dirty="0">
                <a:cs typeface="Calibri"/>
              </a:rPr>
              <a:t>Numerous arrangements and attachments</a:t>
            </a:r>
          </a:p>
          <a:p>
            <a:r>
              <a:rPr lang="en-US" sz="2000" dirty="0">
                <a:cs typeface="Calibri"/>
              </a:rPr>
              <a:t>c£2 million collected from that tranche since then</a:t>
            </a:r>
          </a:p>
          <a:p>
            <a:r>
              <a:rPr lang="en-US" sz="2000" dirty="0">
                <a:cs typeface="Calibri"/>
              </a:rPr>
              <a:t>Staff views</a:t>
            </a:r>
          </a:p>
          <a:p>
            <a:endParaRPr lang="en-US" sz="2000">
              <a:cs typeface="Calibri"/>
            </a:endParaRPr>
          </a:p>
          <a:p>
            <a:endParaRPr lang="en-US" sz="2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87114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62C148-5C98-E46C-887E-B91AF3765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cs typeface="Calibri Light"/>
              </a:rPr>
              <a:t>Second trial in 2021-23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35479-FA7A-7BA2-861E-20051F0F7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>
                <a:cs typeface="Calibri"/>
              </a:rPr>
              <a:t>Original idea was to run this over a short period to reflect BAU</a:t>
            </a:r>
          </a:p>
          <a:p>
            <a:r>
              <a:rPr lang="en-US" sz="2000">
                <a:cs typeface="Calibri"/>
              </a:rPr>
              <a:t>But no....</a:t>
            </a:r>
          </a:p>
          <a:p>
            <a:r>
              <a:rPr lang="en-US" sz="2000">
                <a:cs typeface="Calibri"/>
              </a:rPr>
              <a:t>c40 Authorities, up to 40,000 cases each</a:t>
            </a:r>
          </a:p>
          <a:p>
            <a:r>
              <a:rPr lang="en-US" sz="2000">
                <a:cs typeface="Calibri"/>
              </a:rPr>
              <a:t>Data sent to HMRC in August 2021</a:t>
            </a:r>
          </a:p>
          <a:p>
            <a:r>
              <a:rPr lang="en-US" sz="2000" dirty="0">
                <a:latin typeface="Calibri" panose="020F0502020204030204"/>
                <a:cs typeface="Calibri"/>
              </a:rPr>
              <a:t>HMRC changed the matching criteria</a:t>
            </a:r>
          </a:p>
          <a:p>
            <a:r>
              <a:rPr lang="en-US" sz="2000">
                <a:latin typeface="Calibri" panose="020F0502020204030204"/>
                <a:cs typeface="Calibri"/>
              </a:rPr>
              <a:t>Returned</a:t>
            </a:r>
            <a:r>
              <a:rPr lang="en-US" sz="2000">
                <a:cs typeface="Calibri"/>
              </a:rPr>
              <a:t> August 2022 (not a typo).</a:t>
            </a:r>
            <a:endParaRPr lang="en-US" sz="2000"/>
          </a:p>
          <a:p>
            <a:r>
              <a:rPr lang="en-US" sz="2000">
                <a:cs typeface="Calibri"/>
              </a:rPr>
              <a:t>30% match rate for Manchester</a:t>
            </a:r>
          </a:p>
          <a:p>
            <a:pPr marL="0" indent="0">
              <a:buNone/>
            </a:pPr>
            <a:endParaRPr lang="en-US" sz="2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9027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99D791-BA48-DC2B-70E1-5DC6C1734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cs typeface="Calibri Light"/>
              </a:rPr>
              <a:t>Approach and outcomes in Manchester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DF1F4-C0B9-AD35-B654-351C28F13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>
                <a:cs typeface="Calibri"/>
              </a:rPr>
              <a:t>Tried to contact resident by phone/text/email/letter</a:t>
            </a:r>
          </a:p>
          <a:p>
            <a:r>
              <a:rPr lang="en-US" sz="2000" dirty="0">
                <a:cs typeface="Calibri"/>
              </a:rPr>
              <a:t>Significant engagement achieved</a:t>
            </a:r>
          </a:p>
          <a:p>
            <a:r>
              <a:rPr lang="en-US" sz="2000" dirty="0">
                <a:cs typeface="Calibri"/>
              </a:rPr>
              <a:t>Many arrangements/attachments put in place</a:t>
            </a:r>
          </a:p>
          <a:p>
            <a:r>
              <a:rPr lang="en-US" sz="2000" dirty="0">
                <a:cs typeface="Calibri"/>
              </a:rPr>
              <a:t>£2 million plus collected to date</a:t>
            </a:r>
          </a:p>
          <a:p>
            <a:r>
              <a:rPr lang="en-US" sz="2000" dirty="0">
                <a:cs typeface="Calibri"/>
              </a:rPr>
              <a:t>We knew that it worked already</a:t>
            </a:r>
          </a:p>
        </p:txBody>
      </p:sp>
    </p:spTree>
    <p:extLst>
      <p:ext uri="{BB962C8B-B14F-4D97-AF65-F5344CB8AC3E}">
        <p14:creationId xmlns:p14="http://schemas.microsoft.com/office/powerpoint/2010/main" val="366034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509</Words>
  <Application>Microsoft Office PowerPoint</Application>
  <PresentationFormat>Widescreen</PresentationFormat>
  <Paragraphs>85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office theme</vt:lpstr>
      <vt:lpstr>The HMRC Trial</vt:lpstr>
      <vt:lpstr>A long time ago in a world far, far away (2015)</vt:lpstr>
      <vt:lpstr>Blind trial with HMRC</vt:lpstr>
      <vt:lpstr>Meeting with Sir Jerome Heywood (2015)</vt:lpstr>
      <vt:lpstr>Finally, progress (2017)</vt:lpstr>
      <vt:lpstr>First trial 2018-19</vt:lpstr>
      <vt:lpstr>Approach and outcomes in Manchester</vt:lpstr>
      <vt:lpstr>Second trial in 2021-23</vt:lpstr>
      <vt:lpstr>Approach and outcomes in Manchester</vt:lpstr>
      <vt:lpstr>IRRV performance awards</vt:lpstr>
      <vt:lpstr>Where are we now?</vt:lpstr>
      <vt:lpstr>Final thoughts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Murphy</dc:creator>
  <cp:lastModifiedBy>Andrew Murphy</cp:lastModifiedBy>
  <cp:revision>345</cp:revision>
  <dcterms:created xsi:type="dcterms:W3CDTF">2024-01-16T09:52:47Z</dcterms:created>
  <dcterms:modified xsi:type="dcterms:W3CDTF">2024-05-07T16:08:25Z</dcterms:modified>
</cp:coreProperties>
</file>