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Lst>
  <p:notesMasterIdLst>
    <p:notesMasterId r:id="rId22"/>
  </p:notesMasterIdLst>
  <p:sldIdLst>
    <p:sldId id="256" r:id="rId4"/>
    <p:sldId id="257" r:id="rId5"/>
    <p:sldId id="274" r:id="rId6"/>
    <p:sldId id="276" r:id="rId7"/>
    <p:sldId id="277" r:id="rId8"/>
    <p:sldId id="284" r:id="rId9"/>
    <p:sldId id="279" r:id="rId10"/>
    <p:sldId id="280" r:id="rId11"/>
    <p:sldId id="282" r:id="rId12"/>
    <p:sldId id="283" r:id="rId13"/>
    <p:sldId id="278" r:id="rId14"/>
    <p:sldId id="288" r:id="rId15"/>
    <p:sldId id="289" r:id="rId16"/>
    <p:sldId id="290" r:id="rId17"/>
    <p:sldId id="291" r:id="rId18"/>
    <p:sldId id="292" r:id="rId19"/>
    <p:sldId id="293" r:id="rId20"/>
    <p:sldId id="271" r:id="rId21"/>
  </p:sldIdLst>
  <p:sldSz cx="12192000" cy="6858000"/>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75B6AF"/>
    <a:srgbClr val="2C7D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2" autoAdjust="0"/>
  </p:normalViewPr>
  <p:slideViewPr>
    <p:cSldViewPr snapToGrid="0" snapToObjects="1">
      <p:cViewPr varScale="1">
        <p:scale>
          <a:sx n="78" d="100"/>
          <a:sy n="78" d="100"/>
        </p:scale>
        <p:origin x="850"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4f2d8b955e1e6edf/IRRV/CT%20Enquiry/2nd%20QRC%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IRRV-DCEX-01\Data\Users\Moira.Hepworth\Documents\My%20Documents\Commercial%20events\20220107%20CTax%20Arrears%207th%20January\Copy%20of%20CTRS%20data%20(005)%20us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GB"/>
              <a:t>NCD v Arrears</a:t>
            </a:r>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lineChart>
        <c:grouping val="standard"/>
        <c:varyColors val="0"/>
        <c:ser>
          <c:idx val="0"/>
          <c:order val="0"/>
          <c:tx>
            <c:strRef>
              <c:f>'[2nd QRC data.xlsx]Data'!$B$1</c:f>
              <c:strCache>
                <c:ptCount val="1"/>
                <c:pt idx="0">
                  <c:v>NCD</c:v>
                </c:pt>
              </c:strCache>
            </c:strRef>
          </c:tx>
          <c:spPr>
            <a:ln w="38100" cap="rnd">
              <a:solidFill>
                <a:schemeClr val="accent1"/>
              </a:solidFill>
              <a:round/>
            </a:ln>
            <a:effectLst/>
          </c:spPr>
          <c:marker>
            <c:symbol val="none"/>
          </c:marker>
          <c:cat>
            <c:strRef>
              <c:f>'[2nd QRC data.xlsx]Data'!$A$2:$A$11</c:f>
              <c:strCache>
                <c:ptCount val="10"/>
                <c:pt idx="0">
                  <c:v> 2012-13 </c:v>
                </c:pt>
                <c:pt idx="1">
                  <c:v> 2013-14 </c:v>
                </c:pt>
                <c:pt idx="2">
                  <c:v> 2014-15 </c:v>
                </c:pt>
                <c:pt idx="3">
                  <c:v> 2015-16 </c:v>
                </c:pt>
                <c:pt idx="4">
                  <c:v> 2016-17 </c:v>
                </c:pt>
                <c:pt idx="5">
                  <c:v> 2017-18 </c:v>
                </c:pt>
                <c:pt idx="6">
                  <c:v> 2018-19 </c:v>
                </c:pt>
                <c:pt idx="7">
                  <c:v> 2019-20 </c:v>
                </c:pt>
                <c:pt idx="8">
                  <c:v> 2020-21 </c:v>
                </c:pt>
                <c:pt idx="9">
                  <c:v> 2021-22 </c:v>
                </c:pt>
              </c:strCache>
            </c:strRef>
          </c:cat>
          <c:val>
            <c:numRef>
              <c:f>'[2nd QRC data.xlsx]Data'!$B$2:$B$11</c:f>
              <c:numCache>
                <c:formatCode>#,##0</c:formatCode>
                <c:ptCount val="10"/>
                <c:pt idx="0">
                  <c:v>22982221</c:v>
                </c:pt>
                <c:pt idx="1">
                  <c:v>24119824</c:v>
                </c:pt>
                <c:pt idx="2">
                  <c:v>24793215</c:v>
                </c:pt>
                <c:pt idx="3" formatCode="_-* #,##0_-;\-* #,##0_-;_-* &quot;-&quot;??_-;_-@_-">
                  <c:v>25521990</c:v>
                </c:pt>
                <c:pt idx="4" formatCode="_-* #,##0_-;\-* #,##0_-;_-* &quot;-&quot;??_-;_-@_-">
                  <c:v>26797092</c:v>
                </c:pt>
                <c:pt idx="5" formatCode="_-* #,##0_-;\-* #,##0_-;_-* &quot;-&quot;??_-;_-@_-">
                  <c:v>28319489</c:v>
                </c:pt>
                <c:pt idx="6" formatCode="_-* #,##0_-;\-* #,##0_-;_-* &quot;-&quot;??_-;_-@_-">
                  <c:v>30185467</c:v>
                </c:pt>
                <c:pt idx="7" formatCode="_-* #,##0_-;\-* #,##0_-;_-* &quot;-&quot;??_-;_-@_-">
                  <c:v>32076334</c:v>
                </c:pt>
                <c:pt idx="8" formatCode="_-* #,##0_-;\-* #,##0_-;_-* &quot;-&quot;??_-;_-@_-">
                  <c:v>33101727</c:v>
                </c:pt>
                <c:pt idx="9" formatCode="_-* #,##0_-;\-* #,##0_-;_-* &quot;-&quot;??_-;_-@_-">
                  <c:v>34436646</c:v>
                </c:pt>
              </c:numCache>
            </c:numRef>
          </c:val>
          <c:smooth val="0"/>
          <c:extLst>
            <c:ext xmlns:c16="http://schemas.microsoft.com/office/drawing/2014/chart" uri="{C3380CC4-5D6E-409C-BE32-E72D297353CC}">
              <c16:uniqueId val="{00000000-AD16-44A3-BF3D-BC53EEAA1D56}"/>
            </c:ext>
          </c:extLst>
        </c:ser>
        <c:dLbls>
          <c:showLegendKey val="0"/>
          <c:showVal val="0"/>
          <c:showCatName val="0"/>
          <c:showSerName val="0"/>
          <c:showPercent val="0"/>
          <c:showBubbleSize val="0"/>
        </c:dLbls>
        <c:marker val="1"/>
        <c:smooth val="0"/>
        <c:axId val="602840000"/>
        <c:axId val="602839016"/>
      </c:lineChart>
      <c:lineChart>
        <c:grouping val="standard"/>
        <c:varyColors val="0"/>
        <c:ser>
          <c:idx val="1"/>
          <c:order val="1"/>
          <c:tx>
            <c:strRef>
              <c:f>'[2nd QRC data.xlsx]Data'!$J$1</c:f>
              <c:strCache>
                <c:ptCount val="1"/>
                <c:pt idx="0">
                  <c:v>Total Arrears as at 31st Mar</c:v>
                </c:pt>
              </c:strCache>
            </c:strRef>
          </c:tx>
          <c:spPr>
            <a:ln w="38100" cap="rnd">
              <a:solidFill>
                <a:schemeClr val="accent2"/>
              </a:solidFill>
              <a:round/>
            </a:ln>
            <a:effectLst/>
          </c:spPr>
          <c:marker>
            <c:symbol val="none"/>
          </c:marker>
          <c:cat>
            <c:strRef>
              <c:f>'[2nd QRC data.xlsx]Data'!$A$2:$A$11</c:f>
              <c:strCache>
                <c:ptCount val="10"/>
                <c:pt idx="0">
                  <c:v> 2012-13 </c:v>
                </c:pt>
                <c:pt idx="1">
                  <c:v> 2013-14 </c:v>
                </c:pt>
                <c:pt idx="2">
                  <c:v> 2014-15 </c:v>
                </c:pt>
                <c:pt idx="3">
                  <c:v> 2015-16 </c:v>
                </c:pt>
                <c:pt idx="4">
                  <c:v> 2016-17 </c:v>
                </c:pt>
                <c:pt idx="5">
                  <c:v> 2017-18 </c:v>
                </c:pt>
                <c:pt idx="6">
                  <c:v> 2018-19 </c:v>
                </c:pt>
                <c:pt idx="7">
                  <c:v> 2019-20 </c:v>
                </c:pt>
                <c:pt idx="8">
                  <c:v> 2020-21 </c:v>
                </c:pt>
                <c:pt idx="9">
                  <c:v> 2021-22 </c:v>
                </c:pt>
              </c:strCache>
            </c:strRef>
          </c:cat>
          <c:val>
            <c:numRef>
              <c:f>'[2nd QRC data.xlsx]Data'!$J$2:$J$11</c:f>
              <c:numCache>
                <c:formatCode>#,##0</c:formatCode>
                <c:ptCount val="10"/>
                <c:pt idx="0">
                  <c:v>2375761</c:v>
                </c:pt>
                <c:pt idx="1">
                  <c:v>2528071</c:v>
                </c:pt>
                <c:pt idx="2">
                  <c:v>2657431</c:v>
                </c:pt>
                <c:pt idx="3">
                  <c:v>2734173</c:v>
                </c:pt>
                <c:pt idx="4">
                  <c:v>2835724</c:v>
                </c:pt>
                <c:pt idx="5">
                  <c:v>3023209</c:v>
                </c:pt>
                <c:pt idx="6">
                  <c:v>3236106</c:v>
                </c:pt>
                <c:pt idx="7">
                  <c:v>3576721</c:v>
                </c:pt>
                <c:pt idx="8">
                  <c:v>4423665</c:v>
                </c:pt>
              </c:numCache>
            </c:numRef>
          </c:val>
          <c:smooth val="0"/>
          <c:extLst>
            <c:ext xmlns:c16="http://schemas.microsoft.com/office/drawing/2014/chart" uri="{C3380CC4-5D6E-409C-BE32-E72D297353CC}">
              <c16:uniqueId val="{00000001-AD16-44A3-BF3D-BC53EEAA1D56}"/>
            </c:ext>
          </c:extLst>
        </c:ser>
        <c:dLbls>
          <c:showLegendKey val="0"/>
          <c:showVal val="0"/>
          <c:showCatName val="0"/>
          <c:showSerName val="0"/>
          <c:showPercent val="0"/>
          <c:showBubbleSize val="0"/>
        </c:dLbls>
        <c:marker val="1"/>
        <c:smooth val="0"/>
        <c:axId val="602844264"/>
        <c:axId val="602843936"/>
      </c:lineChart>
      <c:catAx>
        <c:axId val="602840000"/>
        <c:scaling>
          <c:orientation val="minMax"/>
        </c:scaling>
        <c:delete val="0"/>
        <c:axPos val="b"/>
        <c:title>
          <c:tx>
            <c:rich>
              <a:bodyPr rot="0" spcFirstLastPara="1" vertOverflow="ellipsis" vert="horz" wrap="square" anchor="ctr" anchorCtr="1"/>
              <a:lstStyle/>
              <a:p>
                <a:pPr>
                  <a:defRPr sz="1100" b="0" i="0" u="none" strike="noStrike" kern="1200" cap="all" baseline="0">
                    <a:solidFill>
                      <a:schemeClr val="tx1">
                        <a:lumMod val="65000"/>
                        <a:lumOff val="35000"/>
                      </a:schemeClr>
                    </a:solidFill>
                    <a:latin typeface="+mn-lt"/>
                    <a:ea typeface="+mn-ea"/>
                    <a:cs typeface="+mn-cs"/>
                  </a:defRPr>
                </a:pPr>
                <a:r>
                  <a:rPr lang="en-GB" sz="1100"/>
                  <a:t>Year</a:t>
                </a:r>
              </a:p>
            </c:rich>
          </c:tx>
          <c:overlay val="0"/>
          <c:spPr>
            <a:noFill/>
            <a:ln>
              <a:noFill/>
            </a:ln>
            <a:effectLst/>
          </c:spPr>
          <c:txPr>
            <a:bodyPr rot="0" spcFirstLastPara="1" vertOverflow="ellipsis" vert="horz" wrap="square" anchor="ctr" anchorCtr="1"/>
            <a:lstStyle/>
            <a:p>
              <a:pPr>
                <a:defRPr sz="11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mn-lt"/>
                <a:ea typeface="+mn-ea"/>
                <a:cs typeface="+mn-cs"/>
              </a:defRPr>
            </a:pPr>
            <a:endParaRPr lang="en-US"/>
          </a:p>
        </c:txPr>
        <c:crossAx val="602839016"/>
        <c:crosses val="autoZero"/>
        <c:auto val="1"/>
        <c:lblAlgn val="ctr"/>
        <c:lblOffset val="100"/>
        <c:noMultiLvlLbl val="0"/>
      </c:catAx>
      <c:valAx>
        <c:axId val="6028390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00" b="0" i="0" u="none" strike="noStrike" kern="1200" cap="all" baseline="0">
                    <a:solidFill>
                      <a:schemeClr val="tx1">
                        <a:lumMod val="65000"/>
                        <a:lumOff val="35000"/>
                      </a:schemeClr>
                    </a:solidFill>
                    <a:latin typeface="+mn-lt"/>
                    <a:ea typeface="+mn-ea"/>
                    <a:cs typeface="+mn-cs"/>
                  </a:defRPr>
                </a:pPr>
                <a:r>
                  <a:rPr lang="en-GB" sz="1100"/>
                  <a:t>NCD £000</a:t>
                </a:r>
              </a:p>
            </c:rich>
          </c:tx>
          <c:overlay val="0"/>
          <c:spPr>
            <a:noFill/>
            <a:ln>
              <a:noFill/>
            </a:ln>
            <a:effectLst/>
          </c:spPr>
          <c:txPr>
            <a:bodyPr rot="-5400000" spcFirstLastPara="1" vertOverflow="ellipsis" vert="horz" wrap="square" anchor="ctr" anchorCtr="1"/>
            <a:lstStyle/>
            <a:p>
              <a:pPr>
                <a:defRPr sz="1100" b="0"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2840000"/>
        <c:crosses val="autoZero"/>
        <c:crossBetween val="between"/>
      </c:valAx>
      <c:valAx>
        <c:axId val="602843936"/>
        <c:scaling>
          <c:orientation val="minMax"/>
        </c:scaling>
        <c:delete val="0"/>
        <c:axPos val="r"/>
        <c:title>
          <c:tx>
            <c:rich>
              <a:bodyPr rot="-5400000" spcFirstLastPara="1" vertOverflow="ellipsis" vert="horz" wrap="square" anchor="ctr" anchorCtr="1"/>
              <a:lstStyle/>
              <a:p>
                <a:pPr>
                  <a:defRPr sz="1100" b="0" i="0" u="none" strike="noStrike" kern="1200" cap="all" baseline="0">
                    <a:solidFill>
                      <a:schemeClr val="tx1">
                        <a:lumMod val="65000"/>
                        <a:lumOff val="35000"/>
                      </a:schemeClr>
                    </a:solidFill>
                    <a:latin typeface="+mn-lt"/>
                    <a:ea typeface="+mn-ea"/>
                    <a:cs typeface="+mn-cs"/>
                  </a:defRPr>
                </a:pPr>
                <a:r>
                  <a:rPr lang="en-GB" sz="1100"/>
                  <a:t>Arrears £000</a:t>
                </a:r>
              </a:p>
            </c:rich>
          </c:tx>
          <c:overlay val="0"/>
          <c:spPr>
            <a:noFill/>
            <a:ln>
              <a:noFill/>
            </a:ln>
            <a:effectLst/>
          </c:spPr>
          <c:txPr>
            <a:bodyPr rot="-5400000" spcFirstLastPara="1" vertOverflow="ellipsis" vert="horz" wrap="square" anchor="ctr" anchorCtr="1"/>
            <a:lstStyle/>
            <a:p>
              <a:pPr>
                <a:defRPr sz="1100" b="0"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2844264"/>
        <c:crosses val="max"/>
        <c:crossBetween val="between"/>
      </c:valAx>
      <c:catAx>
        <c:axId val="602844264"/>
        <c:scaling>
          <c:orientation val="minMax"/>
        </c:scaling>
        <c:delete val="1"/>
        <c:axPos val="b"/>
        <c:numFmt formatCode="General" sourceLinked="1"/>
        <c:majorTickMark val="out"/>
        <c:minorTickMark val="none"/>
        <c:tickLblPos val="nextTo"/>
        <c:crossAx val="602843936"/>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GB"/>
              <a:t>CT Arrears (as at 31/03/21) as % of NCD compared to CTRS minimum contribution level (2021-22)</a:t>
            </a:r>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Summary!$A$1</c:f>
              <c:strCache>
                <c:ptCount val="1"/>
                <c:pt idx="0">
                  <c:v>CTRS Minimum Contribution Level</c:v>
                </c:pt>
              </c:strCache>
            </c:strRef>
          </c:tx>
          <c:spPr>
            <a:solidFill>
              <a:schemeClr val="accent1"/>
            </a:solidFill>
            <a:ln>
              <a:noFill/>
            </a:ln>
            <a:effectLst/>
          </c:spPr>
          <c:invertIfNegative val="0"/>
          <c:cat>
            <c:strRef>
              <c:f>Summary!$A$2:$A$5</c:f>
              <c:strCache>
                <c:ptCount val="4"/>
                <c:pt idx="0">
                  <c:v>0%</c:v>
                </c:pt>
                <c:pt idx="1">
                  <c:v> &lt;20%</c:v>
                </c:pt>
                <c:pt idx="2">
                  <c:v> 20% to 30%</c:v>
                </c:pt>
                <c:pt idx="3">
                  <c:v> &gt;30%</c:v>
                </c:pt>
              </c:strCache>
            </c:strRef>
          </c:cat>
          <c:val>
            <c:numRef>
              <c:f>Summary!$B$2:$B$5</c:f>
              <c:numCache>
                <c:formatCode>0%</c:formatCode>
                <c:ptCount val="4"/>
                <c:pt idx="0">
                  <c:v>0.1115018185548579</c:v>
                </c:pt>
                <c:pt idx="1">
                  <c:v>0.12002220971596408</c:v>
                </c:pt>
                <c:pt idx="2">
                  <c:v>0.1369995429406789</c:v>
                </c:pt>
                <c:pt idx="3">
                  <c:v>0.14815214782817374</c:v>
                </c:pt>
              </c:numCache>
            </c:numRef>
          </c:val>
          <c:extLst>
            <c:ext xmlns:c16="http://schemas.microsoft.com/office/drawing/2014/chart" uri="{C3380CC4-5D6E-409C-BE32-E72D297353CC}">
              <c16:uniqueId val="{00000000-BA79-47B1-84C4-EEB640B09FA0}"/>
            </c:ext>
          </c:extLst>
        </c:ser>
        <c:dLbls>
          <c:showLegendKey val="0"/>
          <c:showVal val="0"/>
          <c:showCatName val="0"/>
          <c:showSerName val="0"/>
          <c:showPercent val="0"/>
          <c:showBubbleSize val="0"/>
        </c:dLbls>
        <c:gapWidth val="269"/>
        <c:overlap val="-27"/>
        <c:axId val="407864848"/>
        <c:axId val="407862880"/>
      </c:barChart>
      <c:lineChart>
        <c:grouping val="standard"/>
        <c:varyColors val="0"/>
        <c:ser>
          <c:idx val="1"/>
          <c:order val="1"/>
          <c:tx>
            <c:strRef>
              <c:f>Summary!$C$1</c:f>
              <c:strCache>
                <c:ptCount val="1"/>
                <c:pt idx="0">
                  <c:v>National Average Arrears</c:v>
                </c:pt>
              </c:strCache>
            </c:strRef>
          </c:tx>
          <c:spPr>
            <a:ln w="38100" cap="rnd">
              <a:solidFill>
                <a:schemeClr val="accent2"/>
              </a:solidFill>
              <a:round/>
            </a:ln>
            <a:effectLst/>
          </c:spPr>
          <c:marker>
            <c:symbol val="none"/>
          </c:marker>
          <c:cat>
            <c:strRef>
              <c:f>Summary!$A$2:$A$5</c:f>
              <c:strCache>
                <c:ptCount val="4"/>
                <c:pt idx="0">
                  <c:v>0%</c:v>
                </c:pt>
                <c:pt idx="1">
                  <c:v> &lt;20%</c:v>
                </c:pt>
                <c:pt idx="2">
                  <c:v> 20% to 30%</c:v>
                </c:pt>
                <c:pt idx="3">
                  <c:v> &gt;30%</c:v>
                </c:pt>
              </c:strCache>
            </c:strRef>
          </c:cat>
          <c:val>
            <c:numRef>
              <c:f>Summary!$C$2:$C$5</c:f>
              <c:numCache>
                <c:formatCode>0%</c:formatCode>
                <c:ptCount val="4"/>
                <c:pt idx="0">
                  <c:v>0.13</c:v>
                </c:pt>
                <c:pt idx="1">
                  <c:v>0.13</c:v>
                </c:pt>
                <c:pt idx="2">
                  <c:v>0.13</c:v>
                </c:pt>
                <c:pt idx="3">
                  <c:v>0.13</c:v>
                </c:pt>
              </c:numCache>
            </c:numRef>
          </c:val>
          <c:smooth val="0"/>
          <c:extLst>
            <c:ext xmlns:c16="http://schemas.microsoft.com/office/drawing/2014/chart" uri="{C3380CC4-5D6E-409C-BE32-E72D297353CC}">
              <c16:uniqueId val="{00000001-BA79-47B1-84C4-EEB640B09FA0}"/>
            </c:ext>
          </c:extLst>
        </c:ser>
        <c:dLbls>
          <c:showLegendKey val="0"/>
          <c:showVal val="0"/>
          <c:showCatName val="0"/>
          <c:showSerName val="0"/>
          <c:showPercent val="0"/>
          <c:showBubbleSize val="0"/>
        </c:dLbls>
        <c:marker val="1"/>
        <c:smooth val="0"/>
        <c:axId val="407864848"/>
        <c:axId val="407862880"/>
      </c:lineChart>
      <c:catAx>
        <c:axId val="407864848"/>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GB"/>
                  <a:t>CTRS</a:t>
                </a:r>
                <a:r>
                  <a:rPr lang="en-GB" baseline="0"/>
                  <a:t> Min. contribution levels</a:t>
                </a:r>
                <a:endParaRPr lang="en-GB"/>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mn-lt"/>
                <a:ea typeface="+mn-ea"/>
                <a:cs typeface="+mn-cs"/>
              </a:defRPr>
            </a:pPr>
            <a:endParaRPr lang="en-US"/>
          </a:p>
        </c:txPr>
        <c:crossAx val="407862880"/>
        <c:crosses val="autoZero"/>
        <c:auto val="1"/>
        <c:lblAlgn val="ctr"/>
        <c:lblOffset val="100"/>
        <c:noMultiLvlLbl val="0"/>
      </c:catAx>
      <c:valAx>
        <c:axId val="40786288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0" i="0" u="none" strike="noStrike" kern="1200" cap="all" baseline="0">
                    <a:solidFill>
                      <a:schemeClr val="tx1">
                        <a:lumMod val="65000"/>
                        <a:lumOff val="35000"/>
                      </a:schemeClr>
                    </a:solidFill>
                    <a:latin typeface="+mn-lt"/>
                    <a:ea typeface="+mn-ea"/>
                    <a:cs typeface="+mn-cs"/>
                  </a:defRPr>
                </a:pPr>
                <a:r>
                  <a:rPr lang="en-US" sz="1400"/>
                  <a:t>Ct</a:t>
                </a:r>
                <a:r>
                  <a:rPr lang="en-US" sz="1400" baseline="0"/>
                  <a:t> </a:t>
                </a:r>
                <a:r>
                  <a:rPr lang="en-US" sz="1400"/>
                  <a:t>Arrears as % of NCD </a:t>
                </a:r>
              </a:p>
            </c:rich>
          </c:tx>
          <c:overlay val="0"/>
          <c:spPr>
            <a:noFill/>
            <a:ln>
              <a:noFill/>
            </a:ln>
            <a:effectLst/>
          </c:spPr>
          <c:txPr>
            <a:bodyPr rot="-5400000" spcFirstLastPara="1" vertOverflow="ellipsis" vert="horz" wrap="square" anchor="ctr" anchorCtr="1"/>
            <a:lstStyle/>
            <a:p>
              <a:pPr>
                <a:defRPr sz="1400" b="0"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7864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0D53F8-6637-4E4D-B531-5B33B8857576}"/>
              </a:ext>
            </a:extLst>
          </p:cNvPr>
          <p:cNvSpPr>
            <a:spLocks noGrp="1"/>
          </p:cNvSpPr>
          <p:nvPr>
            <p:ph type="hdr" sz="quarter"/>
          </p:nvPr>
        </p:nvSpPr>
        <p:spPr>
          <a:xfrm>
            <a:off x="0" y="0"/>
            <a:ext cx="2945659" cy="496332"/>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2DA5396A-568F-47B1-BC93-173E848C3F58}"/>
              </a:ext>
            </a:extLst>
          </p:cNvPr>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1" charset="0"/>
                <a:ea typeface="ＭＳ Ｐゴシック" pitchFamily="-1" charset="-128"/>
              </a:defRPr>
            </a:lvl1pPr>
          </a:lstStyle>
          <a:p>
            <a:pPr>
              <a:defRPr/>
            </a:pPr>
            <a:fld id="{F7CEC7B1-5499-45FF-9212-CEF161ADC545}" type="datetime1">
              <a:rPr lang="en-US"/>
              <a:pPr>
                <a:defRPr/>
              </a:pPr>
              <a:t>5/7/2024</a:t>
            </a:fld>
            <a:endParaRPr lang="en-US"/>
          </a:p>
        </p:txBody>
      </p:sp>
      <p:sp>
        <p:nvSpPr>
          <p:cNvPr id="4" name="Slide Image Placeholder 3">
            <a:extLst>
              <a:ext uri="{FF2B5EF4-FFF2-40B4-BE49-F238E27FC236}">
                <a16:creationId xmlns:a16="http://schemas.microsoft.com/office/drawing/2014/main" id="{3A9163A3-96F8-416C-9D10-A7218F8E3302}"/>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8455A02-A299-46CE-A9F7-FDCC06314E95}"/>
              </a:ext>
            </a:extLst>
          </p:cNvPr>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13D5143F-B40C-4E95-A199-350E46B23754}"/>
              </a:ext>
            </a:extLst>
          </p:cNvPr>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875CDB8-6686-471C-8E09-67C832AB22F0}"/>
              </a:ext>
            </a:extLst>
          </p:cNvPr>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005A8CF1-5D88-4DF5-9A16-413F084DD50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1F20DB7-80B6-4BFF-BB85-2DED0792EB2B}"/>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1" charset="0"/>
                <a:ea typeface="ＭＳ Ｐゴシック" pitchFamily="-1" charset="-128"/>
              </a:defRPr>
            </a:lvl1pPr>
          </a:lstStyle>
          <a:p>
            <a:pPr>
              <a:defRPr/>
            </a:pPr>
            <a:fld id="{32B6748B-FB54-4C59-AFD8-27CB4C6D86FB}" type="datetime1">
              <a:rPr lang="en-US"/>
              <a:pPr>
                <a:defRPr/>
              </a:pPr>
              <a:t>5/7/2024</a:t>
            </a:fld>
            <a:endParaRPr lang="en-US"/>
          </a:p>
        </p:txBody>
      </p:sp>
      <p:sp>
        <p:nvSpPr>
          <p:cNvPr id="3" name="Footer Placeholder 4">
            <a:extLst>
              <a:ext uri="{FF2B5EF4-FFF2-40B4-BE49-F238E27FC236}">
                <a16:creationId xmlns:a16="http://schemas.microsoft.com/office/drawing/2014/main" id="{1D1BE7D6-E1F5-4D65-A987-99FC5F2DBF1D}"/>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4" name="Slide Number Placeholder 5">
            <a:extLst>
              <a:ext uri="{FF2B5EF4-FFF2-40B4-BE49-F238E27FC236}">
                <a16:creationId xmlns:a16="http://schemas.microsoft.com/office/drawing/2014/main" id="{B9DA5680-AF80-4101-BF97-BC294E14935D}"/>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BE0385CD-46FA-40CF-89F5-510955FEA5D2}" type="slidenum">
              <a:rPr lang="en-US" altLang="en-US"/>
              <a:pPr>
                <a:defRPr/>
              </a:pPr>
              <a:t>‹#›</a:t>
            </a:fld>
            <a:endParaRPr lang="en-US" altLang="en-US"/>
          </a:p>
        </p:txBody>
      </p:sp>
    </p:spTree>
    <p:extLst>
      <p:ext uri="{BB962C8B-B14F-4D97-AF65-F5344CB8AC3E}">
        <p14:creationId xmlns:p14="http://schemas.microsoft.com/office/powerpoint/2010/main" val="561909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6E64635-AF48-4F65-8F46-6552A4ECAC8D}"/>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1" charset="0"/>
                <a:ea typeface="ＭＳ Ｐゴシック" pitchFamily="-1" charset="-128"/>
              </a:defRPr>
            </a:lvl1pPr>
          </a:lstStyle>
          <a:p>
            <a:pPr>
              <a:defRPr/>
            </a:pPr>
            <a:fld id="{0BDE4EB9-7086-4A59-8286-82304A513617}" type="datetime1">
              <a:rPr lang="en-US"/>
              <a:pPr>
                <a:defRPr/>
              </a:pPr>
              <a:t>5/7/2024</a:t>
            </a:fld>
            <a:endParaRPr lang="en-US"/>
          </a:p>
        </p:txBody>
      </p:sp>
      <p:sp>
        <p:nvSpPr>
          <p:cNvPr id="5" name="Footer Placeholder 4">
            <a:extLst>
              <a:ext uri="{FF2B5EF4-FFF2-40B4-BE49-F238E27FC236}">
                <a16:creationId xmlns:a16="http://schemas.microsoft.com/office/drawing/2014/main" id="{54762E69-E852-432A-8E89-84A606512D96}"/>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BF78026-582B-4AD6-9FE0-D85C624B20EA}"/>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D9E572ED-1928-42C0-BA3B-7EF8C9CA93DB}" type="slidenum">
              <a:rPr lang="en-US" altLang="en-US"/>
              <a:pPr>
                <a:defRPr/>
              </a:pPr>
              <a:t>‹#›</a:t>
            </a:fld>
            <a:endParaRPr lang="en-US" altLang="en-US"/>
          </a:p>
        </p:txBody>
      </p:sp>
    </p:spTree>
    <p:extLst>
      <p:ext uri="{BB962C8B-B14F-4D97-AF65-F5344CB8AC3E}">
        <p14:creationId xmlns:p14="http://schemas.microsoft.com/office/powerpoint/2010/main" val="2648795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788871B-DE8E-4B85-91A9-FBB94BC54820}"/>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1" charset="0"/>
                <a:ea typeface="ＭＳ Ｐゴシック" pitchFamily="-1" charset="-128"/>
              </a:defRPr>
            </a:lvl1pPr>
          </a:lstStyle>
          <a:p>
            <a:pPr>
              <a:defRPr/>
            </a:pPr>
            <a:fld id="{66F145A5-1E9D-4153-A9AA-AE9C0B247283}" type="datetime1">
              <a:rPr lang="en-US"/>
              <a:pPr>
                <a:defRPr/>
              </a:pPr>
              <a:t>5/7/2024</a:t>
            </a:fld>
            <a:endParaRPr lang="en-US"/>
          </a:p>
        </p:txBody>
      </p:sp>
      <p:sp>
        <p:nvSpPr>
          <p:cNvPr id="5" name="Footer Placeholder 4">
            <a:extLst>
              <a:ext uri="{FF2B5EF4-FFF2-40B4-BE49-F238E27FC236}">
                <a16:creationId xmlns:a16="http://schemas.microsoft.com/office/drawing/2014/main" id="{AA472FD9-9CB6-4F8F-85CD-D184FB339E27}"/>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B5C76E3-B664-4450-9017-3704A733EBC9}"/>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4895F61D-A7FB-47A0-87DB-7996601E269C}" type="slidenum">
              <a:rPr lang="en-US" altLang="en-US"/>
              <a:pPr>
                <a:defRPr/>
              </a:pPr>
              <a:t>‹#›</a:t>
            </a:fld>
            <a:endParaRPr lang="en-US" altLang="en-US"/>
          </a:p>
        </p:txBody>
      </p:sp>
    </p:spTree>
    <p:extLst>
      <p:ext uri="{BB962C8B-B14F-4D97-AF65-F5344CB8AC3E}">
        <p14:creationId xmlns:p14="http://schemas.microsoft.com/office/powerpoint/2010/main" val="30189786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Slide_Template.eps">
            <a:extLst>
              <a:ext uri="{FF2B5EF4-FFF2-40B4-BE49-F238E27FC236}">
                <a16:creationId xmlns:a16="http://schemas.microsoft.com/office/drawing/2014/main" id="{BFC15945-9FF5-4217-AE44-A63AEBBD255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bwMode="auto">
          <a:xfrm>
            <a:off x="-12569"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3"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Slide_Template_Final.eps">
            <a:extLst>
              <a:ext uri="{FF2B5EF4-FFF2-40B4-BE49-F238E27FC236}">
                <a16:creationId xmlns:a16="http://schemas.microsoft.com/office/drawing/2014/main" id="{5DDBB3CB-3AC4-4CC9-B42F-5BBA081CD1C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4"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Slide_Template_Start.eps">
            <a:extLst>
              <a:ext uri="{FF2B5EF4-FFF2-40B4-BE49-F238E27FC236}">
                <a16:creationId xmlns:a16="http://schemas.microsoft.com/office/drawing/2014/main" id="{B55B75C0-BB50-4BE2-814F-B56B369455D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5"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a:extLst>
              <a:ext uri="{FF2B5EF4-FFF2-40B4-BE49-F238E27FC236}">
                <a16:creationId xmlns:a16="http://schemas.microsoft.com/office/drawing/2014/main" id="{971D3E56-27D6-41FF-8BE2-F92529CEEB76}"/>
              </a:ext>
            </a:extLst>
          </p:cNvPr>
          <p:cNvSpPr txBox="1">
            <a:spLocks noChangeArrowheads="1"/>
          </p:cNvSpPr>
          <p:nvPr/>
        </p:nvSpPr>
        <p:spPr bwMode="auto">
          <a:xfrm>
            <a:off x="2060576" y="1355726"/>
            <a:ext cx="731453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sz="3200" b="0" i="0" dirty="0">
                <a:solidFill>
                  <a:srgbClr val="4D4D4D"/>
                </a:solidFill>
                <a:effectLst/>
                <a:latin typeface="National"/>
              </a:rPr>
              <a:t>Housing, Communities and Local Government (HCLG) Committee Inquiry </a:t>
            </a:r>
            <a:r>
              <a:rPr lang="en-GB" altLang="en-US" sz="3000" dirty="0">
                <a:latin typeface="DIN-Medium" pitchFamily="-1" charset="0"/>
              </a:rPr>
              <a:t>– Council Tax Collection</a:t>
            </a:r>
            <a:endParaRPr lang="en-US" altLang="en-US" sz="3000" dirty="0">
              <a:latin typeface="DIN-Medium" pitchFamily="-1" charset="0"/>
            </a:endParaRPr>
          </a:p>
        </p:txBody>
      </p:sp>
      <p:sp>
        <p:nvSpPr>
          <p:cNvPr id="2" name="TextBox 1">
            <a:extLst>
              <a:ext uri="{FF2B5EF4-FFF2-40B4-BE49-F238E27FC236}">
                <a16:creationId xmlns:a16="http://schemas.microsoft.com/office/drawing/2014/main" id="{F71A7226-2AE7-4227-99E4-061D54EB432C}"/>
              </a:ext>
            </a:extLst>
          </p:cNvPr>
          <p:cNvSpPr txBox="1"/>
          <p:nvPr/>
        </p:nvSpPr>
        <p:spPr>
          <a:xfrm>
            <a:off x="2060576" y="4767531"/>
            <a:ext cx="6262255" cy="646331"/>
          </a:xfrm>
          <a:prstGeom prst="rect">
            <a:avLst/>
          </a:prstGeom>
          <a:noFill/>
        </p:spPr>
        <p:txBody>
          <a:bodyPr wrap="square" rtlCol="0">
            <a:spAutoFit/>
          </a:bodyPr>
          <a:lstStyle/>
          <a:p>
            <a:r>
              <a:rPr lang="en-GB" dirty="0"/>
              <a:t>Alistair Townsend FIRRV, </a:t>
            </a:r>
            <a:r>
              <a:rPr lang="en-GB" dirty="0" err="1"/>
              <a:t>CMgr</a:t>
            </a:r>
            <a:r>
              <a:rPr lang="en-GB" dirty="0"/>
              <a:t> MCMI</a:t>
            </a:r>
          </a:p>
          <a:p>
            <a:r>
              <a:rPr lang="en-GB" dirty="0"/>
              <a:t>IRRV Past President &amp; Portfolio Holder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9F3BD4-B83B-460F-B940-C844DEE3FFF9}"/>
              </a:ext>
            </a:extLst>
          </p:cNvPr>
          <p:cNvSpPr txBox="1"/>
          <p:nvPr/>
        </p:nvSpPr>
        <p:spPr>
          <a:xfrm>
            <a:off x="323273" y="434109"/>
            <a:ext cx="8959272" cy="523220"/>
          </a:xfrm>
          <a:prstGeom prst="rect">
            <a:avLst/>
          </a:prstGeom>
          <a:noFill/>
        </p:spPr>
        <p:txBody>
          <a:bodyPr wrap="square" rtlCol="0">
            <a:spAutoFit/>
          </a:bodyPr>
          <a:lstStyle/>
          <a:p>
            <a:r>
              <a:rPr lang="en-GB" sz="2800" dirty="0"/>
              <a:t>IRRV Written Evidence</a:t>
            </a:r>
          </a:p>
        </p:txBody>
      </p:sp>
      <p:sp>
        <p:nvSpPr>
          <p:cNvPr id="5" name="TextBox 4">
            <a:extLst>
              <a:ext uri="{FF2B5EF4-FFF2-40B4-BE49-F238E27FC236}">
                <a16:creationId xmlns:a16="http://schemas.microsoft.com/office/drawing/2014/main" id="{2C2E3026-0B2D-AD4F-0063-3A8004D552D5}"/>
              </a:ext>
            </a:extLst>
          </p:cNvPr>
          <p:cNvSpPr txBox="1"/>
          <p:nvPr/>
        </p:nvSpPr>
        <p:spPr>
          <a:xfrm>
            <a:off x="545951" y="1137588"/>
            <a:ext cx="9110515" cy="1754326"/>
          </a:xfrm>
          <a:prstGeom prst="rect">
            <a:avLst/>
          </a:prstGeom>
          <a:noFill/>
        </p:spPr>
        <p:txBody>
          <a:bodyPr wrap="square">
            <a:spAutoFit/>
          </a:bodyPr>
          <a:lstStyle/>
          <a:p>
            <a:pPr marL="342900" indent="-342900">
              <a:spcBef>
                <a:spcPts val="1200"/>
              </a:spcBef>
              <a:spcAft>
                <a:spcPts val="600"/>
              </a:spcAft>
              <a:buFont typeface="Arial" panose="020B0604020202020204" pitchFamily="34" charset="0"/>
              <a:buChar char="•"/>
            </a:pPr>
            <a:r>
              <a:rPr lang="en-GB" sz="2400" dirty="0"/>
              <a:t>How do different CTR schemes affect collection?</a:t>
            </a:r>
          </a:p>
          <a:p>
            <a:pPr marL="800100" lvl="1" indent="-342900">
              <a:spcBef>
                <a:spcPts val="1200"/>
              </a:spcBef>
              <a:spcAft>
                <a:spcPts val="600"/>
              </a:spcAft>
              <a:buFont typeface="Arial" panose="020B0604020202020204" pitchFamily="34" charset="0"/>
              <a:buChar char="•"/>
            </a:pPr>
            <a:r>
              <a:rPr lang="en-GB" dirty="0"/>
              <a:t>There is a correlation between less generous schemes and higher arrears</a:t>
            </a:r>
          </a:p>
          <a:p>
            <a:pPr marL="800100" lvl="1" indent="-342900">
              <a:spcBef>
                <a:spcPts val="1200"/>
              </a:spcBef>
              <a:spcAft>
                <a:spcPts val="600"/>
              </a:spcAft>
              <a:buFont typeface="Arial" panose="020B0604020202020204" pitchFamily="34" charset="0"/>
              <a:buChar char="•"/>
            </a:pPr>
            <a:r>
              <a:rPr lang="en-GB" dirty="0"/>
              <a:t>But correlation does not equal causation – more work needed if genuinely want to know</a:t>
            </a:r>
          </a:p>
        </p:txBody>
      </p:sp>
      <p:graphicFrame>
        <p:nvGraphicFramePr>
          <p:cNvPr id="3" name="Chart 2">
            <a:extLst>
              <a:ext uri="{FF2B5EF4-FFF2-40B4-BE49-F238E27FC236}">
                <a16:creationId xmlns:a16="http://schemas.microsoft.com/office/drawing/2014/main" id="{CC4D9FF8-DB91-4586-9F58-14C069EA6759}"/>
              </a:ext>
            </a:extLst>
          </p:cNvPr>
          <p:cNvGraphicFramePr/>
          <p:nvPr>
            <p:extLst>
              <p:ext uri="{D42A27DB-BD31-4B8C-83A1-F6EECF244321}">
                <p14:modId xmlns:p14="http://schemas.microsoft.com/office/powerpoint/2010/main" val="2432911801"/>
              </p:ext>
            </p:extLst>
          </p:nvPr>
        </p:nvGraphicFramePr>
        <p:xfrm>
          <a:off x="1" y="2836913"/>
          <a:ext cx="9365064" cy="33482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0386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9F3BD4-B83B-460F-B940-C844DEE3FFF9}"/>
              </a:ext>
            </a:extLst>
          </p:cNvPr>
          <p:cNvSpPr txBox="1"/>
          <p:nvPr/>
        </p:nvSpPr>
        <p:spPr>
          <a:xfrm>
            <a:off x="323273" y="434109"/>
            <a:ext cx="8959272" cy="523220"/>
          </a:xfrm>
          <a:prstGeom prst="rect">
            <a:avLst/>
          </a:prstGeom>
          <a:noFill/>
        </p:spPr>
        <p:txBody>
          <a:bodyPr wrap="square" rtlCol="0">
            <a:spAutoFit/>
          </a:bodyPr>
          <a:lstStyle/>
          <a:p>
            <a:r>
              <a:rPr lang="en-GB" sz="2800" dirty="0"/>
              <a:t>Oral evidence sessions – areas of questions</a:t>
            </a:r>
          </a:p>
        </p:txBody>
      </p:sp>
      <p:sp>
        <p:nvSpPr>
          <p:cNvPr id="5" name="TextBox 4">
            <a:extLst>
              <a:ext uri="{FF2B5EF4-FFF2-40B4-BE49-F238E27FC236}">
                <a16:creationId xmlns:a16="http://schemas.microsoft.com/office/drawing/2014/main" id="{2C2E3026-0B2D-AD4F-0063-3A8004D552D5}"/>
              </a:ext>
            </a:extLst>
          </p:cNvPr>
          <p:cNvSpPr txBox="1"/>
          <p:nvPr/>
        </p:nvSpPr>
        <p:spPr>
          <a:xfrm>
            <a:off x="545952" y="1137588"/>
            <a:ext cx="8879402" cy="4785926"/>
          </a:xfrm>
          <a:prstGeom prst="rect">
            <a:avLst/>
          </a:prstGeom>
          <a:noFill/>
        </p:spPr>
        <p:txBody>
          <a:bodyPr wrap="square">
            <a:spAutoFit/>
          </a:bodyPr>
          <a:lstStyle/>
          <a:p>
            <a:pPr marL="342900" indent="-342900">
              <a:spcBef>
                <a:spcPts val="0"/>
              </a:spcBef>
              <a:spcAft>
                <a:spcPts val="600"/>
              </a:spcAft>
              <a:buFont typeface="Arial" panose="020B0604020202020204" pitchFamily="34" charset="0"/>
              <a:buChar char="•"/>
            </a:pPr>
            <a:r>
              <a:rPr lang="en-GB" sz="2000" dirty="0"/>
              <a:t>CT arrears almost doubled in the past decade – what has contributed?</a:t>
            </a:r>
          </a:p>
          <a:p>
            <a:pPr marL="342900" indent="-342900">
              <a:spcBef>
                <a:spcPts val="0"/>
              </a:spcBef>
              <a:spcAft>
                <a:spcPts val="600"/>
              </a:spcAft>
              <a:buFont typeface="Arial" panose="020B0604020202020204" pitchFamily="34" charset="0"/>
              <a:buChar char="•"/>
            </a:pPr>
            <a:r>
              <a:rPr lang="en-GB" sz="2000" dirty="0"/>
              <a:t>Impact of CTR on collection?</a:t>
            </a:r>
          </a:p>
          <a:p>
            <a:pPr marL="342900" indent="-342900">
              <a:spcBef>
                <a:spcPts val="0"/>
              </a:spcBef>
              <a:spcAft>
                <a:spcPts val="600"/>
              </a:spcAft>
              <a:buFont typeface="Arial" panose="020B0604020202020204" pitchFamily="34" charset="0"/>
              <a:buChar char="•"/>
            </a:pPr>
            <a:r>
              <a:rPr lang="en-GB" sz="2000" dirty="0"/>
              <a:t>Is there anything that private sector debt collection does well that could be implemented in CT collection?</a:t>
            </a:r>
          </a:p>
          <a:p>
            <a:pPr marL="342900" indent="-342900">
              <a:spcBef>
                <a:spcPts val="0"/>
              </a:spcBef>
              <a:spcAft>
                <a:spcPts val="600"/>
              </a:spcAft>
              <a:buFont typeface="Arial" panose="020B0604020202020204" pitchFamily="34" charset="0"/>
              <a:buChar char="•"/>
            </a:pPr>
            <a:r>
              <a:rPr lang="en-GB" sz="2000" dirty="0"/>
              <a:t>Vulnerability identification?</a:t>
            </a:r>
          </a:p>
          <a:p>
            <a:pPr marL="342900" indent="-342900">
              <a:spcBef>
                <a:spcPts val="0"/>
              </a:spcBef>
              <a:spcAft>
                <a:spcPts val="600"/>
              </a:spcAft>
              <a:buFont typeface="Arial" panose="020B0604020202020204" pitchFamily="34" charset="0"/>
              <a:buChar char="•"/>
            </a:pPr>
            <a:r>
              <a:rPr lang="en-GB" sz="2000" dirty="0"/>
              <a:t>Support from Central Government?</a:t>
            </a:r>
          </a:p>
          <a:p>
            <a:pPr marL="342900" indent="-342900">
              <a:spcBef>
                <a:spcPts val="0"/>
              </a:spcBef>
              <a:spcAft>
                <a:spcPts val="600"/>
              </a:spcAft>
              <a:buFont typeface="Arial" panose="020B0604020202020204" pitchFamily="34" charset="0"/>
              <a:buChar char="•"/>
            </a:pPr>
            <a:r>
              <a:rPr lang="en-GB" sz="2000" dirty="0"/>
              <a:t>How did the £150 rebate work?</a:t>
            </a:r>
          </a:p>
          <a:p>
            <a:pPr marL="342900" indent="-342900">
              <a:spcBef>
                <a:spcPts val="0"/>
              </a:spcBef>
              <a:spcAft>
                <a:spcPts val="600"/>
              </a:spcAft>
              <a:buFont typeface="Arial" panose="020B0604020202020204" pitchFamily="34" charset="0"/>
              <a:buChar char="•"/>
            </a:pPr>
            <a:r>
              <a:rPr lang="en-GB" sz="2000" dirty="0"/>
              <a:t>1 missed payment means whole amount for year becomes due – how could this be alleviated?</a:t>
            </a:r>
          </a:p>
          <a:p>
            <a:pPr marL="342900" indent="-342900">
              <a:spcBef>
                <a:spcPts val="0"/>
              </a:spcBef>
              <a:spcAft>
                <a:spcPts val="600"/>
              </a:spcAft>
              <a:buFont typeface="Arial" panose="020B0604020202020204" pitchFamily="34" charset="0"/>
              <a:buChar char="•"/>
            </a:pPr>
            <a:r>
              <a:rPr lang="en-GB" sz="2000" dirty="0"/>
              <a:t>Have heard that LO process is costly and time consuming – how could it be improved?</a:t>
            </a:r>
          </a:p>
          <a:p>
            <a:pPr marL="342900" indent="-342900">
              <a:spcBef>
                <a:spcPts val="0"/>
              </a:spcBef>
              <a:spcAft>
                <a:spcPts val="600"/>
              </a:spcAft>
              <a:buFont typeface="Arial" panose="020B0604020202020204" pitchFamily="34" charset="0"/>
              <a:buChar char="•"/>
            </a:pPr>
            <a:r>
              <a:rPr lang="en-GB" sz="2000" dirty="0"/>
              <a:t>Should there be a Pre-Action Protocol?</a:t>
            </a:r>
          </a:p>
          <a:p>
            <a:pPr marL="342900" indent="-342900">
              <a:spcBef>
                <a:spcPts val="0"/>
              </a:spcBef>
              <a:spcAft>
                <a:spcPts val="600"/>
              </a:spcAft>
              <a:buFont typeface="Arial" panose="020B0604020202020204" pitchFamily="34" charset="0"/>
              <a:buChar char="•"/>
            </a:pPr>
            <a:r>
              <a:rPr lang="en-GB" sz="2000" dirty="0"/>
              <a:t>Do you think that 90 days committal is proportionate?</a:t>
            </a:r>
            <a:endParaRPr lang="en-GB" dirty="0"/>
          </a:p>
        </p:txBody>
      </p:sp>
    </p:spTree>
    <p:extLst>
      <p:ext uri="{BB962C8B-B14F-4D97-AF65-F5344CB8AC3E}">
        <p14:creationId xmlns:p14="http://schemas.microsoft.com/office/powerpoint/2010/main" val="3542791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9F3BD4-B83B-460F-B940-C844DEE3FFF9}"/>
              </a:ext>
            </a:extLst>
          </p:cNvPr>
          <p:cNvSpPr txBox="1"/>
          <p:nvPr/>
        </p:nvSpPr>
        <p:spPr>
          <a:xfrm>
            <a:off x="323273" y="434109"/>
            <a:ext cx="8959272" cy="523220"/>
          </a:xfrm>
          <a:prstGeom prst="rect">
            <a:avLst/>
          </a:prstGeom>
          <a:noFill/>
        </p:spPr>
        <p:txBody>
          <a:bodyPr wrap="square" rtlCol="0">
            <a:spAutoFit/>
          </a:bodyPr>
          <a:lstStyle/>
          <a:p>
            <a:r>
              <a:rPr lang="en-GB" sz="2800" dirty="0"/>
              <a:t>Oral evidence sessions – IRRV focus</a:t>
            </a:r>
          </a:p>
        </p:txBody>
      </p:sp>
      <p:sp>
        <p:nvSpPr>
          <p:cNvPr id="5" name="TextBox 4">
            <a:extLst>
              <a:ext uri="{FF2B5EF4-FFF2-40B4-BE49-F238E27FC236}">
                <a16:creationId xmlns:a16="http://schemas.microsoft.com/office/drawing/2014/main" id="{2C2E3026-0B2D-AD4F-0063-3A8004D552D5}"/>
              </a:ext>
            </a:extLst>
          </p:cNvPr>
          <p:cNvSpPr txBox="1"/>
          <p:nvPr/>
        </p:nvSpPr>
        <p:spPr>
          <a:xfrm>
            <a:off x="545952" y="1137588"/>
            <a:ext cx="9592835" cy="5632311"/>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en-GB" sz="2400" dirty="0"/>
              <a:t>Arrears are fairly proportional to level of CT increases</a:t>
            </a:r>
          </a:p>
          <a:p>
            <a:pPr marL="800100" lvl="1" indent="-342900">
              <a:spcBef>
                <a:spcPts val="600"/>
              </a:spcBef>
              <a:spcAft>
                <a:spcPts val="600"/>
              </a:spcAft>
              <a:buFont typeface="Arial" panose="020B0604020202020204" pitchFamily="34" charset="0"/>
              <a:buChar char="•"/>
            </a:pPr>
            <a:r>
              <a:rPr lang="en-GB" sz="2000" dirty="0"/>
              <a:t>If there are concerns, it should be about level of CT increases, which is a LA funding issue</a:t>
            </a:r>
          </a:p>
          <a:p>
            <a:pPr marL="342900" indent="-342900">
              <a:spcBef>
                <a:spcPts val="600"/>
              </a:spcBef>
              <a:spcAft>
                <a:spcPts val="600"/>
              </a:spcAft>
              <a:buFont typeface="Arial" panose="020B0604020202020204" pitchFamily="34" charset="0"/>
              <a:buChar char="•"/>
            </a:pPr>
            <a:r>
              <a:rPr lang="en-GB" sz="2400" dirty="0"/>
              <a:t>Higher min payments from claimants = higher levels of arrears</a:t>
            </a:r>
          </a:p>
          <a:p>
            <a:pPr marL="800100" lvl="1" indent="-342900">
              <a:spcBef>
                <a:spcPts val="600"/>
              </a:spcBef>
              <a:spcAft>
                <a:spcPts val="600"/>
              </a:spcAft>
              <a:buFont typeface="Arial" panose="020B0604020202020204" pitchFamily="34" charset="0"/>
              <a:buChar char="•"/>
            </a:pPr>
            <a:r>
              <a:rPr lang="en-GB" sz="2000" dirty="0"/>
              <a:t>CTR needs properly funding by central government</a:t>
            </a:r>
          </a:p>
          <a:p>
            <a:pPr marL="800100" lvl="1" indent="-342900">
              <a:spcBef>
                <a:spcPts val="600"/>
              </a:spcBef>
              <a:spcAft>
                <a:spcPts val="600"/>
              </a:spcAft>
              <a:buFont typeface="Arial" panose="020B0604020202020204" pitchFamily="34" charset="0"/>
              <a:buChar char="•"/>
            </a:pPr>
            <a:r>
              <a:rPr lang="en-GB" sz="2000" dirty="0"/>
              <a:t>Arrears are a result of underfunding, not poor collection practices</a:t>
            </a:r>
          </a:p>
          <a:p>
            <a:pPr marL="342900" indent="-342900">
              <a:spcBef>
                <a:spcPts val="600"/>
              </a:spcBef>
              <a:spcAft>
                <a:spcPts val="600"/>
              </a:spcAft>
              <a:buFont typeface="Arial" panose="020B0604020202020204" pitchFamily="34" charset="0"/>
              <a:buChar char="•"/>
            </a:pPr>
            <a:r>
              <a:rPr lang="en-GB" sz="2400" dirty="0"/>
              <a:t>We can’t choose our customers like private sector</a:t>
            </a:r>
          </a:p>
          <a:p>
            <a:pPr marL="800100" lvl="1" indent="-342900">
              <a:spcBef>
                <a:spcPts val="600"/>
              </a:spcBef>
              <a:spcAft>
                <a:spcPts val="600"/>
              </a:spcAft>
              <a:buFont typeface="Arial" panose="020B0604020202020204" pitchFamily="34" charset="0"/>
              <a:buChar char="•"/>
            </a:pPr>
            <a:r>
              <a:rPr lang="en-GB" sz="2000" dirty="0"/>
              <a:t>We can’t exclude vulnerability at the front end in the same way</a:t>
            </a:r>
          </a:p>
          <a:p>
            <a:pPr marL="342900" indent="-342900">
              <a:spcBef>
                <a:spcPts val="600"/>
              </a:spcBef>
              <a:spcAft>
                <a:spcPts val="600"/>
              </a:spcAft>
              <a:buFont typeface="Arial" panose="020B0604020202020204" pitchFamily="34" charset="0"/>
              <a:buChar char="•"/>
            </a:pPr>
            <a:r>
              <a:rPr lang="en-GB" sz="2400" dirty="0"/>
              <a:t>1 missed instalment does not automatically mean the whole amount becomes due</a:t>
            </a:r>
          </a:p>
          <a:p>
            <a:pPr marL="800100" lvl="1" indent="-342900">
              <a:spcBef>
                <a:spcPts val="600"/>
              </a:spcBef>
              <a:spcAft>
                <a:spcPts val="600"/>
              </a:spcAft>
              <a:buFont typeface="Arial" panose="020B0604020202020204" pitchFamily="34" charset="0"/>
              <a:buChar char="•"/>
            </a:pPr>
            <a:r>
              <a:rPr lang="en-GB" sz="2000" dirty="0"/>
              <a:t>Debtors can avoid that if they engage</a:t>
            </a:r>
          </a:p>
          <a:p>
            <a:pPr marL="342900" indent="-342900">
              <a:spcBef>
                <a:spcPts val="600"/>
              </a:spcBef>
              <a:spcAft>
                <a:spcPts val="600"/>
              </a:spcAft>
              <a:buFont typeface="Arial" panose="020B0604020202020204" pitchFamily="34" charset="0"/>
              <a:buChar char="•"/>
            </a:pPr>
            <a:endParaRPr lang="en-GB" sz="2000" dirty="0"/>
          </a:p>
        </p:txBody>
      </p:sp>
    </p:spTree>
    <p:extLst>
      <p:ext uri="{BB962C8B-B14F-4D97-AF65-F5344CB8AC3E}">
        <p14:creationId xmlns:p14="http://schemas.microsoft.com/office/powerpoint/2010/main" val="3652491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9F3BD4-B83B-460F-B940-C844DEE3FFF9}"/>
              </a:ext>
            </a:extLst>
          </p:cNvPr>
          <p:cNvSpPr txBox="1"/>
          <p:nvPr/>
        </p:nvSpPr>
        <p:spPr>
          <a:xfrm>
            <a:off x="323273" y="434109"/>
            <a:ext cx="8959272" cy="523220"/>
          </a:xfrm>
          <a:prstGeom prst="rect">
            <a:avLst/>
          </a:prstGeom>
          <a:noFill/>
        </p:spPr>
        <p:txBody>
          <a:bodyPr wrap="square" rtlCol="0">
            <a:spAutoFit/>
          </a:bodyPr>
          <a:lstStyle/>
          <a:p>
            <a:r>
              <a:rPr lang="en-GB" sz="2800" dirty="0"/>
              <a:t>Oral evidence sessions – IRRV focus</a:t>
            </a:r>
          </a:p>
        </p:txBody>
      </p:sp>
      <p:sp>
        <p:nvSpPr>
          <p:cNvPr id="5" name="TextBox 4">
            <a:extLst>
              <a:ext uri="{FF2B5EF4-FFF2-40B4-BE49-F238E27FC236}">
                <a16:creationId xmlns:a16="http://schemas.microsoft.com/office/drawing/2014/main" id="{2C2E3026-0B2D-AD4F-0063-3A8004D552D5}"/>
              </a:ext>
            </a:extLst>
          </p:cNvPr>
          <p:cNvSpPr txBox="1"/>
          <p:nvPr/>
        </p:nvSpPr>
        <p:spPr>
          <a:xfrm>
            <a:off x="545952" y="1137588"/>
            <a:ext cx="8736593" cy="3447098"/>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en-GB" sz="2400" dirty="0"/>
              <a:t>LO process could be changed to bulk process</a:t>
            </a:r>
          </a:p>
          <a:p>
            <a:pPr marL="800100" lvl="1" indent="-342900">
              <a:spcBef>
                <a:spcPts val="600"/>
              </a:spcBef>
              <a:spcAft>
                <a:spcPts val="600"/>
              </a:spcAft>
              <a:buFont typeface="Arial" panose="020B0604020202020204" pitchFamily="34" charset="0"/>
              <a:buChar char="•"/>
            </a:pPr>
            <a:r>
              <a:rPr lang="en-GB" sz="2000" dirty="0"/>
              <a:t>Hang over from General Rates days when not being liable was a defence to Distress Warrant</a:t>
            </a:r>
          </a:p>
          <a:p>
            <a:pPr marL="800100" lvl="1" indent="-342900">
              <a:spcBef>
                <a:spcPts val="600"/>
              </a:spcBef>
              <a:spcAft>
                <a:spcPts val="600"/>
              </a:spcAft>
              <a:buFont typeface="Arial" panose="020B0604020202020204" pitchFamily="34" charset="0"/>
              <a:buChar char="•"/>
            </a:pPr>
            <a:r>
              <a:rPr lang="en-GB" sz="2000" dirty="0"/>
              <a:t>A Pre-Action Protocol wouldn’t help because liability defences sit in S16 (VTE)</a:t>
            </a:r>
          </a:p>
          <a:p>
            <a:pPr marL="342900" indent="-342900">
              <a:spcBef>
                <a:spcPts val="600"/>
              </a:spcBef>
              <a:spcAft>
                <a:spcPts val="600"/>
              </a:spcAft>
              <a:buFont typeface="Arial" panose="020B0604020202020204" pitchFamily="34" charset="0"/>
              <a:buChar char="•"/>
            </a:pPr>
            <a:r>
              <a:rPr lang="en-GB" sz="2400" dirty="0"/>
              <a:t>Committal is rarely used</a:t>
            </a:r>
          </a:p>
          <a:p>
            <a:pPr marL="800100" lvl="1" indent="-342900">
              <a:spcBef>
                <a:spcPts val="600"/>
              </a:spcBef>
              <a:spcAft>
                <a:spcPts val="600"/>
              </a:spcAft>
              <a:buFont typeface="Arial" panose="020B0604020202020204" pitchFamily="34" charset="0"/>
              <a:buChar char="•"/>
            </a:pPr>
            <a:r>
              <a:rPr lang="en-GB" sz="2000" dirty="0"/>
              <a:t>IRRV does not feel strongly about its existence either way</a:t>
            </a:r>
          </a:p>
          <a:p>
            <a:pPr marL="800100" lvl="1" indent="-342900">
              <a:spcBef>
                <a:spcPts val="600"/>
              </a:spcBef>
              <a:spcAft>
                <a:spcPts val="600"/>
              </a:spcAft>
              <a:buFont typeface="Arial" panose="020B0604020202020204" pitchFamily="34" charset="0"/>
              <a:buChar char="•"/>
            </a:pPr>
            <a:r>
              <a:rPr lang="en-GB" sz="2000" dirty="0"/>
              <a:t>But if it is removed, it should be replaced with an alternative remedy</a:t>
            </a:r>
          </a:p>
        </p:txBody>
      </p:sp>
    </p:spTree>
    <p:extLst>
      <p:ext uri="{BB962C8B-B14F-4D97-AF65-F5344CB8AC3E}">
        <p14:creationId xmlns:p14="http://schemas.microsoft.com/office/powerpoint/2010/main" val="2496990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9F3BD4-B83B-460F-B940-C844DEE3FFF9}"/>
              </a:ext>
            </a:extLst>
          </p:cNvPr>
          <p:cNvSpPr txBox="1"/>
          <p:nvPr/>
        </p:nvSpPr>
        <p:spPr>
          <a:xfrm>
            <a:off x="323273" y="434109"/>
            <a:ext cx="8959272" cy="523220"/>
          </a:xfrm>
          <a:prstGeom prst="rect">
            <a:avLst/>
          </a:prstGeom>
          <a:noFill/>
        </p:spPr>
        <p:txBody>
          <a:bodyPr wrap="square" rtlCol="0">
            <a:spAutoFit/>
          </a:bodyPr>
          <a:lstStyle/>
          <a:p>
            <a:r>
              <a:rPr lang="en-GB" sz="2800" dirty="0"/>
              <a:t>Committee Recommendations</a:t>
            </a:r>
          </a:p>
        </p:txBody>
      </p:sp>
      <p:sp>
        <p:nvSpPr>
          <p:cNvPr id="5" name="TextBox 4">
            <a:extLst>
              <a:ext uri="{FF2B5EF4-FFF2-40B4-BE49-F238E27FC236}">
                <a16:creationId xmlns:a16="http://schemas.microsoft.com/office/drawing/2014/main" id="{2C2E3026-0B2D-AD4F-0063-3A8004D552D5}"/>
              </a:ext>
            </a:extLst>
          </p:cNvPr>
          <p:cNvSpPr txBox="1"/>
          <p:nvPr/>
        </p:nvSpPr>
        <p:spPr>
          <a:xfrm>
            <a:off x="545953" y="1137588"/>
            <a:ext cx="9612931" cy="5109091"/>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en-GB" sz="2200" dirty="0"/>
              <a:t>Enshrine in law that collection is based on ability to pay, including offering repayment plans</a:t>
            </a:r>
          </a:p>
          <a:p>
            <a:pPr marL="342900" indent="-342900">
              <a:spcBef>
                <a:spcPts val="600"/>
              </a:spcBef>
              <a:spcAft>
                <a:spcPts val="600"/>
              </a:spcAft>
              <a:buFont typeface="Arial" panose="020B0604020202020204" pitchFamily="34" charset="0"/>
              <a:buChar char="•"/>
            </a:pPr>
            <a:r>
              <a:rPr lang="en-GB" sz="2200" dirty="0"/>
              <a:t>Make the liability order process less burdensome (inc. bulk / virtual applications) so long as residents remain able to raise objections</a:t>
            </a:r>
          </a:p>
          <a:p>
            <a:pPr marL="342900" indent="-342900">
              <a:spcBef>
                <a:spcPts val="600"/>
              </a:spcBef>
              <a:spcAft>
                <a:spcPts val="600"/>
              </a:spcAft>
              <a:buFont typeface="Arial" panose="020B0604020202020204" pitchFamily="34" charset="0"/>
              <a:buChar char="•"/>
            </a:pPr>
            <a:r>
              <a:rPr lang="en-GB" sz="2200" dirty="0"/>
              <a:t>Replace the sanction of imprisonment with more suitable deterrents, such as bank arrestment or community service.</a:t>
            </a:r>
          </a:p>
          <a:p>
            <a:pPr marL="342900" indent="-342900">
              <a:spcBef>
                <a:spcPts val="600"/>
              </a:spcBef>
              <a:spcAft>
                <a:spcPts val="600"/>
              </a:spcAft>
              <a:buFont typeface="Arial" panose="020B0604020202020204" pitchFamily="34" charset="0"/>
              <a:buChar char="•"/>
            </a:pPr>
            <a:r>
              <a:rPr lang="en-GB" sz="2200" dirty="0"/>
              <a:t>Council tax is unlike other debt, in that it recurs annually, so it is in the interests of residents that arrears be collected swiftly so they do not quickly escalate. However, if an individual genuinely cannot afford to pay, rushing to take recovery or enforcement action will only waste a local authority’s resources and cause distress.</a:t>
            </a:r>
          </a:p>
          <a:p>
            <a:pPr marL="342900" indent="-342900">
              <a:spcBef>
                <a:spcPts val="600"/>
              </a:spcBef>
              <a:spcAft>
                <a:spcPts val="600"/>
              </a:spcAft>
              <a:buFont typeface="Arial" panose="020B0604020202020204" pitchFamily="34" charset="0"/>
              <a:buChar char="•"/>
            </a:pPr>
            <a:r>
              <a:rPr lang="en-GB" sz="2200" dirty="0"/>
              <a:t>Replace the council tax collection best practice guidance with a statutory code of practice</a:t>
            </a:r>
          </a:p>
        </p:txBody>
      </p:sp>
    </p:spTree>
    <p:extLst>
      <p:ext uri="{BB962C8B-B14F-4D97-AF65-F5344CB8AC3E}">
        <p14:creationId xmlns:p14="http://schemas.microsoft.com/office/powerpoint/2010/main" val="3881583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9F3BD4-B83B-460F-B940-C844DEE3FFF9}"/>
              </a:ext>
            </a:extLst>
          </p:cNvPr>
          <p:cNvSpPr txBox="1"/>
          <p:nvPr/>
        </p:nvSpPr>
        <p:spPr>
          <a:xfrm>
            <a:off x="323273" y="434109"/>
            <a:ext cx="8959272" cy="523220"/>
          </a:xfrm>
          <a:prstGeom prst="rect">
            <a:avLst/>
          </a:prstGeom>
          <a:noFill/>
        </p:spPr>
        <p:txBody>
          <a:bodyPr wrap="square" rtlCol="0">
            <a:spAutoFit/>
          </a:bodyPr>
          <a:lstStyle/>
          <a:p>
            <a:r>
              <a:rPr lang="en-GB" sz="2800" dirty="0"/>
              <a:t>Committee Recommendations</a:t>
            </a:r>
          </a:p>
        </p:txBody>
      </p:sp>
      <p:sp>
        <p:nvSpPr>
          <p:cNvPr id="5" name="TextBox 4">
            <a:extLst>
              <a:ext uri="{FF2B5EF4-FFF2-40B4-BE49-F238E27FC236}">
                <a16:creationId xmlns:a16="http://schemas.microsoft.com/office/drawing/2014/main" id="{2C2E3026-0B2D-AD4F-0063-3A8004D552D5}"/>
              </a:ext>
            </a:extLst>
          </p:cNvPr>
          <p:cNvSpPr txBox="1"/>
          <p:nvPr/>
        </p:nvSpPr>
        <p:spPr>
          <a:xfrm>
            <a:off x="545953" y="1137588"/>
            <a:ext cx="10004816" cy="3539430"/>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en-GB" sz="2400" dirty="0"/>
              <a:t>Taking Control of Goods</a:t>
            </a:r>
          </a:p>
          <a:p>
            <a:pPr marL="800100" lvl="1" indent="-342900">
              <a:spcBef>
                <a:spcPts val="600"/>
              </a:spcBef>
              <a:spcAft>
                <a:spcPts val="600"/>
              </a:spcAft>
              <a:buFont typeface="Arial" panose="020B0604020202020204" pitchFamily="34" charset="0"/>
              <a:buChar char="•"/>
            </a:pPr>
            <a:r>
              <a:rPr lang="en-GB" sz="2000" dirty="0"/>
              <a:t>The use of enforcement agents to collect unpaid council tax should always be a last resort.</a:t>
            </a:r>
          </a:p>
          <a:p>
            <a:pPr marL="800100" lvl="1" indent="-342900">
              <a:spcBef>
                <a:spcPts val="600"/>
              </a:spcBef>
              <a:spcAft>
                <a:spcPts val="600"/>
              </a:spcAft>
              <a:buFont typeface="Arial" panose="020B0604020202020204" pitchFamily="34" charset="0"/>
              <a:buChar char="•"/>
            </a:pPr>
            <a:r>
              <a:rPr lang="en-GB" sz="2000" dirty="0"/>
              <a:t>Give extra careful consideration before using EAs against those in receipt of CT Support</a:t>
            </a:r>
          </a:p>
          <a:p>
            <a:pPr marL="800100" lvl="1" indent="-342900">
              <a:spcBef>
                <a:spcPts val="600"/>
              </a:spcBef>
              <a:spcAft>
                <a:spcPts val="600"/>
              </a:spcAft>
              <a:buFont typeface="Arial" panose="020B0604020202020204" pitchFamily="34" charset="0"/>
              <a:buChar char="•"/>
            </a:pPr>
            <a:r>
              <a:rPr lang="en-GB" sz="2000" dirty="0"/>
              <a:t>In all cases, demonstrate they have exhausted alternative collection methods before resorting to enforcement agents</a:t>
            </a:r>
          </a:p>
          <a:p>
            <a:pPr marL="800100" lvl="1" indent="-342900">
              <a:spcBef>
                <a:spcPts val="600"/>
              </a:spcBef>
              <a:spcAft>
                <a:spcPts val="600"/>
              </a:spcAft>
              <a:buFont typeface="Arial" panose="020B0604020202020204" pitchFamily="34" charset="0"/>
              <a:buChar char="•"/>
            </a:pPr>
            <a:r>
              <a:rPr lang="en-GB" sz="2000" dirty="0"/>
              <a:t>Do not go as far as recommending ECB is put of a statutory footing, but recommend government collects data for a review.</a:t>
            </a:r>
          </a:p>
        </p:txBody>
      </p:sp>
    </p:spTree>
    <p:extLst>
      <p:ext uri="{BB962C8B-B14F-4D97-AF65-F5344CB8AC3E}">
        <p14:creationId xmlns:p14="http://schemas.microsoft.com/office/powerpoint/2010/main" val="1493118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9F3BD4-B83B-460F-B940-C844DEE3FFF9}"/>
              </a:ext>
            </a:extLst>
          </p:cNvPr>
          <p:cNvSpPr txBox="1"/>
          <p:nvPr/>
        </p:nvSpPr>
        <p:spPr>
          <a:xfrm>
            <a:off x="323273" y="434109"/>
            <a:ext cx="8959272" cy="523220"/>
          </a:xfrm>
          <a:prstGeom prst="rect">
            <a:avLst/>
          </a:prstGeom>
          <a:noFill/>
        </p:spPr>
        <p:txBody>
          <a:bodyPr wrap="square" rtlCol="0">
            <a:spAutoFit/>
          </a:bodyPr>
          <a:lstStyle/>
          <a:p>
            <a:r>
              <a:rPr lang="en-GB" sz="2800" dirty="0"/>
              <a:t>Committee Recommendations</a:t>
            </a:r>
          </a:p>
        </p:txBody>
      </p:sp>
      <p:sp>
        <p:nvSpPr>
          <p:cNvPr id="5" name="TextBox 4">
            <a:extLst>
              <a:ext uri="{FF2B5EF4-FFF2-40B4-BE49-F238E27FC236}">
                <a16:creationId xmlns:a16="http://schemas.microsoft.com/office/drawing/2014/main" id="{2C2E3026-0B2D-AD4F-0063-3A8004D552D5}"/>
              </a:ext>
            </a:extLst>
          </p:cNvPr>
          <p:cNvSpPr txBox="1"/>
          <p:nvPr/>
        </p:nvSpPr>
        <p:spPr>
          <a:xfrm>
            <a:off x="545953" y="1137588"/>
            <a:ext cx="9482302" cy="5186035"/>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en-GB" sz="2400" dirty="0"/>
              <a:t>Data</a:t>
            </a:r>
          </a:p>
          <a:p>
            <a:pPr marL="800100" lvl="1" indent="-342900">
              <a:spcBef>
                <a:spcPts val="600"/>
              </a:spcBef>
              <a:spcAft>
                <a:spcPts val="600"/>
              </a:spcAft>
              <a:buFont typeface="Arial" panose="020B0604020202020204" pitchFamily="34" charset="0"/>
              <a:buChar char="•"/>
            </a:pPr>
            <a:r>
              <a:rPr lang="en-GB" sz="1900" dirty="0"/>
              <a:t>We remain concerned that barriers to data sharing are impeding councils’ efforts to identify vulnerable residents.</a:t>
            </a:r>
          </a:p>
          <a:p>
            <a:pPr marL="800100" lvl="1" indent="-342900">
              <a:spcBef>
                <a:spcPts val="600"/>
              </a:spcBef>
              <a:spcAft>
                <a:spcPts val="600"/>
              </a:spcAft>
              <a:buFont typeface="Arial" panose="020B0604020202020204" pitchFamily="34" charset="0"/>
              <a:buChar char="•"/>
            </a:pPr>
            <a:r>
              <a:rPr lang="en-GB" sz="1900" dirty="0"/>
              <a:t>An application for universal credit should automatically trigger an application for local council tax support.</a:t>
            </a:r>
          </a:p>
          <a:p>
            <a:pPr marL="800100" lvl="1" indent="-342900">
              <a:spcBef>
                <a:spcPts val="600"/>
              </a:spcBef>
              <a:spcAft>
                <a:spcPts val="600"/>
              </a:spcAft>
              <a:buFont typeface="Arial" panose="020B0604020202020204" pitchFamily="34" charset="0"/>
              <a:buChar char="•"/>
            </a:pPr>
            <a:r>
              <a:rPr lang="en-GB" sz="1900" dirty="0"/>
              <a:t>The memorandum of understanding between HMRC and DWP be reviewed so that council teams can share relevant benefits data with their council tax teams</a:t>
            </a:r>
          </a:p>
          <a:p>
            <a:pPr marL="800100" lvl="1" indent="-342900">
              <a:spcBef>
                <a:spcPts val="600"/>
              </a:spcBef>
              <a:spcAft>
                <a:spcPts val="600"/>
              </a:spcAft>
              <a:buFont typeface="Arial" panose="020B0604020202020204" pitchFamily="34" charset="0"/>
              <a:buChar char="•"/>
            </a:pPr>
            <a:r>
              <a:rPr lang="en-GB" sz="1900" dirty="0"/>
              <a:t>The Digital Economy Act pilots be rolled out more widely</a:t>
            </a:r>
          </a:p>
          <a:p>
            <a:pPr marL="800100" lvl="1" indent="-342900">
              <a:spcBef>
                <a:spcPts val="600"/>
              </a:spcBef>
              <a:spcAft>
                <a:spcPts val="600"/>
              </a:spcAft>
              <a:buFont typeface="Arial" panose="020B0604020202020204" pitchFamily="34" charset="0"/>
              <a:buChar char="•"/>
            </a:pPr>
            <a:r>
              <a:rPr lang="en-GB" sz="1900" dirty="0"/>
              <a:t>The Government consider further ways of enabling and encouraging greater data sharing between different groups for the purpose of identifying residents who are at risk of falling into council tax arrears</a:t>
            </a:r>
          </a:p>
          <a:p>
            <a:pPr marL="800100" lvl="1" indent="-342900">
              <a:spcBef>
                <a:spcPts val="600"/>
              </a:spcBef>
              <a:spcAft>
                <a:spcPts val="600"/>
              </a:spcAft>
              <a:buFont typeface="Arial" panose="020B0604020202020204" pitchFamily="34" charset="0"/>
              <a:buChar char="•"/>
            </a:pPr>
            <a:r>
              <a:rPr lang="en-GB" sz="1900" dirty="0"/>
              <a:t>The Government should carry out and publish research to assess different types of local council tax support schemes and how they relate to council tax arrears</a:t>
            </a:r>
          </a:p>
        </p:txBody>
      </p:sp>
    </p:spTree>
    <p:extLst>
      <p:ext uri="{BB962C8B-B14F-4D97-AF65-F5344CB8AC3E}">
        <p14:creationId xmlns:p14="http://schemas.microsoft.com/office/powerpoint/2010/main" val="425953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9F3BD4-B83B-460F-B940-C844DEE3FFF9}"/>
              </a:ext>
            </a:extLst>
          </p:cNvPr>
          <p:cNvSpPr txBox="1"/>
          <p:nvPr/>
        </p:nvSpPr>
        <p:spPr>
          <a:xfrm>
            <a:off x="323273" y="434109"/>
            <a:ext cx="8959272" cy="523220"/>
          </a:xfrm>
          <a:prstGeom prst="rect">
            <a:avLst/>
          </a:prstGeom>
          <a:noFill/>
        </p:spPr>
        <p:txBody>
          <a:bodyPr wrap="square" rtlCol="0">
            <a:spAutoFit/>
          </a:bodyPr>
          <a:lstStyle/>
          <a:p>
            <a:r>
              <a:rPr lang="en-GB" sz="2800" dirty="0"/>
              <a:t>Committee Recommendations</a:t>
            </a:r>
          </a:p>
        </p:txBody>
      </p:sp>
      <p:sp>
        <p:nvSpPr>
          <p:cNvPr id="5" name="TextBox 4">
            <a:extLst>
              <a:ext uri="{FF2B5EF4-FFF2-40B4-BE49-F238E27FC236}">
                <a16:creationId xmlns:a16="http://schemas.microsoft.com/office/drawing/2014/main" id="{2C2E3026-0B2D-AD4F-0063-3A8004D552D5}"/>
              </a:ext>
            </a:extLst>
          </p:cNvPr>
          <p:cNvSpPr txBox="1"/>
          <p:nvPr/>
        </p:nvSpPr>
        <p:spPr>
          <a:xfrm>
            <a:off x="545953" y="1137588"/>
            <a:ext cx="9482302" cy="3708708"/>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en-GB" sz="2400" dirty="0"/>
              <a:t>Council Tax Reform</a:t>
            </a:r>
          </a:p>
          <a:p>
            <a:pPr marL="800100" lvl="1" indent="-342900">
              <a:spcBef>
                <a:spcPts val="600"/>
              </a:spcBef>
              <a:spcAft>
                <a:spcPts val="600"/>
              </a:spcAft>
              <a:buFont typeface="Arial" panose="020B0604020202020204" pitchFamily="34" charset="0"/>
              <a:buChar char="•"/>
            </a:pPr>
            <a:r>
              <a:rPr lang="en-GB" sz="1900" dirty="0"/>
              <a:t>The entire system for collecting council tax is outdated and not meeting its desired purpose.</a:t>
            </a:r>
          </a:p>
          <a:p>
            <a:pPr marL="800100" lvl="1" indent="-342900">
              <a:spcBef>
                <a:spcPts val="600"/>
              </a:spcBef>
              <a:spcAft>
                <a:spcPts val="600"/>
              </a:spcAft>
              <a:buFont typeface="Arial" panose="020B0604020202020204" pitchFamily="34" charset="0"/>
              <a:buChar char="•"/>
            </a:pPr>
            <a:r>
              <a:rPr lang="en-GB" sz="1900" dirty="0"/>
              <a:t>Councils are having to put up their council tax to provide much needed public services, which makes more and more residents vulnerable to falling into arrears.</a:t>
            </a:r>
          </a:p>
          <a:p>
            <a:pPr marL="800100" lvl="1" indent="-342900">
              <a:spcBef>
                <a:spcPts val="600"/>
              </a:spcBef>
              <a:spcAft>
                <a:spcPts val="600"/>
              </a:spcAft>
              <a:buFont typeface="Arial" panose="020B0604020202020204" pitchFamily="34" charset="0"/>
              <a:buChar char="•"/>
            </a:pPr>
            <a:r>
              <a:rPr lang="en-GB" sz="1900" dirty="0"/>
              <a:t>We recommend that the Government reform council tax by undertaking a revaluation of properties and introducing additional council tax bands, and in the longer-term, consider options for wider reform.</a:t>
            </a:r>
          </a:p>
          <a:p>
            <a:pPr marL="800100" lvl="1" indent="-342900">
              <a:spcBef>
                <a:spcPts val="600"/>
              </a:spcBef>
              <a:spcAft>
                <a:spcPts val="600"/>
              </a:spcAft>
              <a:buFont typeface="Arial" panose="020B0604020202020204" pitchFamily="34" charset="0"/>
              <a:buChar char="•"/>
            </a:pPr>
            <a:endParaRPr lang="en-GB" sz="1900" dirty="0"/>
          </a:p>
        </p:txBody>
      </p:sp>
    </p:spTree>
    <p:extLst>
      <p:ext uri="{BB962C8B-B14F-4D97-AF65-F5344CB8AC3E}">
        <p14:creationId xmlns:p14="http://schemas.microsoft.com/office/powerpoint/2010/main" val="3524666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96B116-E2CB-EE5F-59D7-418CA873C856}"/>
              </a:ext>
            </a:extLst>
          </p:cNvPr>
          <p:cNvSpPr txBox="1"/>
          <p:nvPr/>
        </p:nvSpPr>
        <p:spPr>
          <a:xfrm>
            <a:off x="323273" y="434109"/>
            <a:ext cx="8959272" cy="523220"/>
          </a:xfrm>
          <a:prstGeom prst="rect">
            <a:avLst/>
          </a:prstGeom>
          <a:noFill/>
        </p:spPr>
        <p:txBody>
          <a:bodyPr wrap="square" rtlCol="0">
            <a:spAutoFit/>
          </a:bodyPr>
          <a:lstStyle/>
          <a:p>
            <a:r>
              <a:rPr lang="en-GB" sz="2800" dirty="0"/>
              <a:t>Discussion - What does everyone think?</a:t>
            </a:r>
          </a:p>
        </p:txBody>
      </p:sp>
      <p:sp>
        <p:nvSpPr>
          <p:cNvPr id="3" name="TextBox 2">
            <a:extLst>
              <a:ext uri="{FF2B5EF4-FFF2-40B4-BE49-F238E27FC236}">
                <a16:creationId xmlns:a16="http://schemas.microsoft.com/office/drawing/2014/main" id="{FF7AE1A4-5654-DFD4-09F3-FBBF2F351269}"/>
              </a:ext>
            </a:extLst>
          </p:cNvPr>
          <p:cNvSpPr txBox="1"/>
          <p:nvPr/>
        </p:nvSpPr>
        <p:spPr>
          <a:xfrm>
            <a:off x="545952" y="1137588"/>
            <a:ext cx="10326363" cy="5293757"/>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en-GB" sz="1900" dirty="0"/>
              <a:t>How do you think it could be “enshrined in law that CT collection is based on ability to pay”</a:t>
            </a:r>
          </a:p>
          <a:p>
            <a:pPr marL="800100" lvl="1" indent="-342900">
              <a:spcBef>
                <a:spcPts val="600"/>
              </a:spcBef>
              <a:spcAft>
                <a:spcPts val="600"/>
              </a:spcAft>
              <a:buFont typeface="Arial" panose="020B0604020202020204" pitchFamily="34" charset="0"/>
              <a:buChar char="•"/>
            </a:pPr>
            <a:r>
              <a:rPr lang="en-GB" sz="1900" dirty="0"/>
              <a:t>What does that mean?</a:t>
            </a:r>
          </a:p>
          <a:p>
            <a:pPr marL="342900" indent="-342900">
              <a:spcBef>
                <a:spcPts val="600"/>
              </a:spcBef>
              <a:spcAft>
                <a:spcPts val="600"/>
              </a:spcAft>
              <a:buFont typeface="Arial" panose="020B0604020202020204" pitchFamily="34" charset="0"/>
              <a:buChar char="•"/>
            </a:pPr>
            <a:r>
              <a:rPr lang="en-GB" sz="1900" dirty="0"/>
              <a:t>Do you think a LO process similar to the Traffic Enforcement Centre process would work?</a:t>
            </a:r>
          </a:p>
          <a:p>
            <a:pPr marL="800100" lvl="1" indent="-342900">
              <a:spcBef>
                <a:spcPts val="600"/>
              </a:spcBef>
              <a:spcAft>
                <a:spcPts val="600"/>
              </a:spcAft>
              <a:buFont typeface="Arial" panose="020B0604020202020204" pitchFamily="34" charset="0"/>
              <a:buChar char="•"/>
            </a:pPr>
            <a:r>
              <a:rPr lang="en-GB" sz="1900" dirty="0"/>
              <a:t>What would the pitfalls be?</a:t>
            </a:r>
          </a:p>
          <a:p>
            <a:pPr marL="342900" indent="-342900">
              <a:spcBef>
                <a:spcPts val="600"/>
              </a:spcBef>
              <a:spcAft>
                <a:spcPts val="600"/>
              </a:spcAft>
              <a:buFont typeface="Arial" panose="020B0604020202020204" pitchFamily="34" charset="0"/>
              <a:buChar char="•"/>
            </a:pPr>
            <a:r>
              <a:rPr lang="en-GB" sz="1900" dirty="0"/>
              <a:t>What does everyone think about Committal to prison?</a:t>
            </a:r>
          </a:p>
          <a:p>
            <a:pPr marL="800100" lvl="1" indent="-342900">
              <a:spcBef>
                <a:spcPts val="600"/>
              </a:spcBef>
              <a:spcAft>
                <a:spcPts val="600"/>
              </a:spcAft>
              <a:buFont typeface="Arial" panose="020B0604020202020204" pitchFamily="34" charset="0"/>
              <a:buChar char="•"/>
            </a:pPr>
            <a:r>
              <a:rPr lang="en-GB" sz="1900" dirty="0"/>
              <a:t>Should it be revoked as a remedy?</a:t>
            </a:r>
          </a:p>
          <a:p>
            <a:pPr marL="342900" indent="-342900">
              <a:spcBef>
                <a:spcPts val="600"/>
              </a:spcBef>
              <a:spcAft>
                <a:spcPts val="600"/>
              </a:spcAft>
              <a:buFont typeface="Arial" panose="020B0604020202020204" pitchFamily="34" charset="0"/>
              <a:buChar char="•"/>
            </a:pPr>
            <a:r>
              <a:rPr lang="en-GB" sz="1900" dirty="0"/>
              <a:t>How would you feel about a Statutory code of practice?</a:t>
            </a:r>
          </a:p>
          <a:p>
            <a:pPr marL="342900" indent="-342900">
              <a:spcBef>
                <a:spcPts val="600"/>
              </a:spcBef>
              <a:spcAft>
                <a:spcPts val="600"/>
              </a:spcAft>
              <a:buFont typeface="Arial" panose="020B0604020202020204" pitchFamily="34" charset="0"/>
              <a:buChar char="•"/>
            </a:pPr>
            <a:r>
              <a:rPr lang="en-GB" sz="1900" dirty="0"/>
              <a:t>Taking Control of Goods as a last resort?</a:t>
            </a:r>
          </a:p>
          <a:p>
            <a:pPr marL="342900" indent="-342900">
              <a:spcBef>
                <a:spcPts val="600"/>
              </a:spcBef>
              <a:spcAft>
                <a:spcPts val="600"/>
              </a:spcAft>
              <a:buFont typeface="Arial" panose="020B0604020202020204" pitchFamily="34" charset="0"/>
              <a:buChar char="•"/>
            </a:pPr>
            <a:r>
              <a:rPr lang="en-GB" sz="1900" dirty="0"/>
              <a:t>ECB on a statutory footing?</a:t>
            </a:r>
          </a:p>
          <a:p>
            <a:pPr marL="342900" indent="-342900">
              <a:spcBef>
                <a:spcPts val="600"/>
              </a:spcBef>
              <a:spcAft>
                <a:spcPts val="600"/>
              </a:spcAft>
              <a:buFont typeface="Arial" panose="020B0604020202020204" pitchFamily="34" charset="0"/>
              <a:buChar char="•"/>
            </a:pPr>
            <a:r>
              <a:rPr lang="en-GB" sz="1900" dirty="0"/>
              <a:t>Any other suggestions</a:t>
            </a:r>
          </a:p>
          <a:p>
            <a:pPr marL="800100" lvl="1" indent="-342900">
              <a:spcBef>
                <a:spcPts val="600"/>
              </a:spcBef>
              <a:spcAft>
                <a:spcPts val="600"/>
              </a:spcAft>
              <a:buFont typeface="Arial" panose="020B0604020202020204" pitchFamily="34" charset="0"/>
              <a:buChar char="•"/>
            </a:pPr>
            <a:r>
              <a:rPr lang="en-GB" sz="1900" dirty="0"/>
              <a:t>Is it even requiring fixing?</a:t>
            </a:r>
          </a:p>
          <a:p>
            <a:pPr marL="800100" lvl="1" indent="-342900">
              <a:spcBef>
                <a:spcPts val="600"/>
              </a:spcBef>
              <a:spcAft>
                <a:spcPts val="600"/>
              </a:spcAft>
              <a:buFont typeface="Arial" panose="020B0604020202020204" pitchFamily="34" charset="0"/>
              <a:buChar char="•"/>
            </a:pPr>
            <a:endParaRPr lang="en-GB" sz="1900" dirty="0"/>
          </a:p>
        </p:txBody>
      </p:sp>
    </p:spTree>
    <p:extLst>
      <p:ext uri="{BB962C8B-B14F-4D97-AF65-F5344CB8AC3E}">
        <p14:creationId xmlns:p14="http://schemas.microsoft.com/office/powerpoint/2010/main" val="337313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9F3BD4-B83B-460F-B940-C844DEE3FFF9}"/>
              </a:ext>
            </a:extLst>
          </p:cNvPr>
          <p:cNvSpPr txBox="1"/>
          <p:nvPr/>
        </p:nvSpPr>
        <p:spPr>
          <a:xfrm>
            <a:off x="323273" y="434109"/>
            <a:ext cx="8959272" cy="523220"/>
          </a:xfrm>
          <a:prstGeom prst="rect">
            <a:avLst/>
          </a:prstGeom>
          <a:noFill/>
        </p:spPr>
        <p:txBody>
          <a:bodyPr wrap="square" rtlCol="0">
            <a:spAutoFit/>
          </a:bodyPr>
          <a:lstStyle/>
          <a:p>
            <a:r>
              <a:rPr lang="en-GB" sz="2800" dirty="0"/>
              <a:t>Background</a:t>
            </a:r>
          </a:p>
        </p:txBody>
      </p:sp>
      <p:sp>
        <p:nvSpPr>
          <p:cNvPr id="4" name="TextBox 3">
            <a:extLst>
              <a:ext uri="{FF2B5EF4-FFF2-40B4-BE49-F238E27FC236}">
                <a16:creationId xmlns:a16="http://schemas.microsoft.com/office/drawing/2014/main" id="{5E4F2304-08D3-CFDE-E375-CAA2F5830A5D}"/>
              </a:ext>
            </a:extLst>
          </p:cNvPr>
          <p:cNvSpPr txBox="1"/>
          <p:nvPr/>
        </p:nvSpPr>
        <p:spPr>
          <a:xfrm>
            <a:off x="545952" y="1539523"/>
            <a:ext cx="8736593" cy="3431709"/>
          </a:xfrm>
          <a:prstGeom prst="rect">
            <a:avLst/>
          </a:prstGeom>
          <a:noFill/>
        </p:spPr>
        <p:txBody>
          <a:bodyPr wrap="square">
            <a:spAutoFit/>
          </a:bodyPr>
          <a:lstStyle/>
          <a:p>
            <a:pPr marL="342900" indent="-342900">
              <a:buFont typeface="Arial" panose="020B0604020202020204" pitchFamily="34" charset="0"/>
              <a:buChar char="•"/>
            </a:pPr>
            <a:r>
              <a:rPr lang="en-GB" sz="2400" dirty="0"/>
              <a:t>Council Tax Committee of Inquiry launched in November 2021</a:t>
            </a:r>
          </a:p>
          <a:p>
            <a:pPr marL="342900" indent="-342900">
              <a:spcBef>
                <a:spcPts val="600"/>
              </a:spcBef>
              <a:spcAft>
                <a:spcPts val="600"/>
              </a:spcAft>
              <a:buFont typeface="Arial" panose="020B0604020202020204" pitchFamily="34" charset="0"/>
              <a:buChar char="•"/>
            </a:pPr>
            <a:r>
              <a:rPr lang="en-GB" sz="2400" dirty="0"/>
              <a:t>Council tax arrears is the most common debt problem which people approach Citizens Advice about.</a:t>
            </a:r>
          </a:p>
          <a:p>
            <a:pPr marL="342900" indent="-342900">
              <a:spcBef>
                <a:spcPts val="1200"/>
              </a:spcBef>
              <a:spcAft>
                <a:spcPts val="600"/>
              </a:spcAft>
              <a:buFont typeface="Arial" panose="020B0604020202020204" pitchFamily="34" charset="0"/>
              <a:buChar char="•"/>
            </a:pPr>
            <a:r>
              <a:rPr lang="en-GB" sz="2400" dirty="0"/>
              <a:t>Citizen’s Advice estimated over 3.5 million people were behind on their council tax.</a:t>
            </a:r>
          </a:p>
          <a:p>
            <a:pPr marL="342900" indent="-342900">
              <a:buFont typeface="Arial" panose="020B0604020202020204" pitchFamily="34" charset="0"/>
              <a:buChar char="•"/>
            </a:pPr>
            <a:r>
              <a:rPr lang="en-GB" sz="2400" dirty="0"/>
              <a:t>At end of March 2021, the total amount of Council Tax outstanding amounted to £4.4 billion.</a:t>
            </a:r>
          </a:p>
        </p:txBody>
      </p:sp>
    </p:spTree>
    <p:extLst>
      <p:ext uri="{BB962C8B-B14F-4D97-AF65-F5344CB8AC3E}">
        <p14:creationId xmlns:p14="http://schemas.microsoft.com/office/powerpoint/2010/main" val="3362227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9F3BD4-B83B-460F-B940-C844DEE3FFF9}"/>
              </a:ext>
            </a:extLst>
          </p:cNvPr>
          <p:cNvSpPr txBox="1"/>
          <p:nvPr/>
        </p:nvSpPr>
        <p:spPr>
          <a:xfrm>
            <a:off x="323273" y="434109"/>
            <a:ext cx="8959272" cy="523220"/>
          </a:xfrm>
          <a:prstGeom prst="rect">
            <a:avLst/>
          </a:prstGeom>
          <a:noFill/>
        </p:spPr>
        <p:txBody>
          <a:bodyPr wrap="square" rtlCol="0">
            <a:spAutoFit/>
          </a:bodyPr>
          <a:lstStyle/>
          <a:p>
            <a:r>
              <a:rPr lang="en-GB" sz="2800" dirty="0"/>
              <a:t>Terms of Reference</a:t>
            </a:r>
          </a:p>
        </p:txBody>
      </p:sp>
      <p:sp>
        <p:nvSpPr>
          <p:cNvPr id="5" name="TextBox 4">
            <a:extLst>
              <a:ext uri="{FF2B5EF4-FFF2-40B4-BE49-F238E27FC236}">
                <a16:creationId xmlns:a16="http://schemas.microsoft.com/office/drawing/2014/main" id="{2C2E3026-0B2D-AD4F-0063-3A8004D552D5}"/>
              </a:ext>
            </a:extLst>
          </p:cNvPr>
          <p:cNvSpPr txBox="1"/>
          <p:nvPr/>
        </p:nvSpPr>
        <p:spPr>
          <a:xfrm>
            <a:off x="545952" y="1137588"/>
            <a:ext cx="9160756" cy="5078313"/>
          </a:xfrm>
          <a:prstGeom prst="rect">
            <a:avLst/>
          </a:prstGeom>
          <a:noFill/>
        </p:spPr>
        <p:txBody>
          <a:bodyPr wrap="square">
            <a:spAutoFit/>
          </a:bodyPr>
          <a:lstStyle/>
          <a:p>
            <a:pPr marL="342900" indent="-342900">
              <a:spcBef>
                <a:spcPts val="1200"/>
              </a:spcBef>
              <a:spcAft>
                <a:spcPts val="600"/>
              </a:spcAft>
              <a:buFont typeface="Arial" panose="020B0604020202020204" pitchFamily="34" charset="0"/>
              <a:buChar char="•"/>
            </a:pPr>
            <a:r>
              <a:rPr lang="en-GB" sz="2400" dirty="0"/>
              <a:t>Do there need to be changes in the practice employed by local authorities to collect council tax arrears?</a:t>
            </a:r>
          </a:p>
          <a:p>
            <a:pPr marL="342900" indent="-342900">
              <a:spcBef>
                <a:spcPts val="1200"/>
              </a:spcBef>
              <a:spcAft>
                <a:spcPts val="600"/>
              </a:spcAft>
              <a:buFont typeface="Arial" panose="020B0604020202020204" pitchFamily="34" charset="0"/>
              <a:buChar char="•"/>
            </a:pPr>
            <a:r>
              <a:rPr lang="en-GB" sz="2400" dirty="0"/>
              <a:t>What examples are there of local authority best practice in respect of council tax arrears collection – and what has the impact of this practice been?</a:t>
            </a:r>
          </a:p>
          <a:p>
            <a:pPr marL="342900" indent="-342900">
              <a:spcBef>
                <a:spcPts val="1200"/>
              </a:spcBef>
              <a:spcAft>
                <a:spcPts val="600"/>
              </a:spcAft>
              <a:buFont typeface="Arial" panose="020B0604020202020204" pitchFamily="34" charset="0"/>
              <a:buChar char="•"/>
            </a:pPr>
            <a:r>
              <a:rPr lang="en-GB" sz="2400" dirty="0"/>
              <a:t>What is your assessment of the August 2021 government guidance on best practice for council tax collection?</a:t>
            </a:r>
          </a:p>
          <a:p>
            <a:pPr marL="342900" indent="-342900">
              <a:spcBef>
                <a:spcPts val="1200"/>
              </a:spcBef>
              <a:spcAft>
                <a:spcPts val="600"/>
              </a:spcAft>
              <a:buFont typeface="Arial" panose="020B0604020202020204" pitchFamily="34" charset="0"/>
              <a:buChar char="•"/>
            </a:pPr>
            <a:r>
              <a:rPr lang="en-GB" sz="2400" dirty="0"/>
              <a:t>Do there need to be changes to the legislation on the recovery of council tax arrears?</a:t>
            </a:r>
          </a:p>
          <a:p>
            <a:pPr marL="342900" indent="-342900">
              <a:spcBef>
                <a:spcPts val="1200"/>
              </a:spcBef>
              <a:spcAft>
                <a:spcPts val="600"/>
              </a:spcAft>
              <a:buFont typeface="Arial" panose="020B0604020202020204" pitchFamily="34" charset="0"/>
              <a:buChar char="•"/>
            </a:pPr>
            <a:r>
              <a:rPr lang="en-GB" sz="2400" dirty="0"/>
              <a:t>How do the different schemes of local authority council tax support affect council tax collection rates?</a:t>
            </a:r>
          </a:p>
        </p:txBody>
      </p:sp>
    </p:spTree>
    <p:extLst>
      <p:ext uri="{BB962C8B-B14F-4D97-AF65-F5344CB8AC3E}">
        <p14:creationId xmlns:p14="http://schemas.microsoft.com/office/powerpoint/2010/main" val="1979576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9F3BD4-B83B-460F-B940-C844DEE3FFF9}"/>
              </a:ext>
            </a:extLst>
          </p:cNvPr>
          <p:cNvSpPr txBox="1"/>
          <p:nvPr/>
        </p:nvSpPr>
        <p:spPr>
          <a:xfrm>
            <a:off x="323273" y="434109"/>
            <a:ext cx="8959272" cy="523220"/>
          </a:xfrm>
          <a:prstGeom prst="rect">
            <a:avLst/>
          </a:prstGeom>
          <a:noFill/>
        </p:spPr>
        <p:txBody>
          <a:bodyPr wrap="square" rtlCol="0">
            <a:spAutoFit/>
          </a:bodyPr>
          <a:lstStyle/>
          <a:p>
            <a:r>
              <a:rPr lang="en-GB" sz="2800" dirty="0"/>
              <a:t>Better questions to ask?</a:t>
            </a:r>
          </a:p>
        </p:txBody>
      </p:sp>
      <p:sp>
        <p:nvSpPr>
          <p:cNvPr id="5" name="TextBox 4">
            <a:extLst>
              <a:ext uri="{FF2B5EF4-FFF2-40B4-BE49-F238E27FC236}">
                <a16:creationId xmlns:a16="http://schemas.microsoft.com/office/drawing/2014/main" id="{2C2E3026-0B2D-AD4F-0063-3A8004D552D5}"/>
              </a:ext>
            </a:extLst>
          </p:cNvPr>
          <p:cNvSpPr txBox="1"/>
          <p:nvPr/>
        </p:nvSpPr>
        <p:spPr>
          <a:xfrm>
            <a:off x="545952" y="1137588"/>
            <a:ext cx="9160756" cy="2031325"/>
          </a:xfrm>
          <a:prstGeom prst="rect">
            <a:avLst/>
          </a:prstGeom>
          <a:noFill/>
        </p:spPr>
        <p:txBody>
          <a:bodyPr wrap="square">
            <a:spAutoFit/>
          </a:bodyPr>
          <a:lstStyle/>
          <a:p>
            <a:pPr marL="342900" indent="-342900">
              <a:spcBef>
                <a:spcPts val="1200"/>
              </a:spcBef>
              <a:spcAft>
                <a:spcPts val="600"/>
              </a:spcAft>
              <a:buFont typeface="Arial" panose="020B0604020202020204" pitchFamily="34" charset="0"/>
              <a:buChar char="•"/>
            </a:pPr>
            <a:r>
              <a:rPr lang="en-GB" sz="2400" dirty="0"/>
              <a:t>Is there a problem with Council Tax collection?</a:t>
            </a:r>
          </a:p>
          <a:p>
            <a:pPr marL="342900" indent="-342900">
              <a:spcBef>
                <a:spcPts val="1200"/>
              </a:spcBef>
              <a:spcAft>
                <a:spcPts val="600"/>
              </a:spcAft>
              <a:buFont typeface="Arial" panose="020B0604020202020204" pitchFamily="34" charset="0"/>
              <a:buChar char="•"/>
            </a:pPr>
            <a:r>
              <a:rPr lang="en-GB" sz="2400" dirty="0"/>
              <a:t>Is £4.4 billion (for all years) at end of a year bad?</a:t>
            </a:r>
          </a:p>
          <a:p>
            <a:pPr marL="342900" indent="-342900">
              <a:spcBef>
                <a:spcPts val="1200"/>
              </a:spcBef>
              <a:spcAft>
                <a:spcPts val="600"/>
              </a:spcAft>
              <a:buFont typeface="Arial" panose="020B0604020202020204" pitchFamily="34" charset="0"/>
              <a:buChar char="•"/>
            </a:pPr>
            <a:r>
              <a:rPr lang="en-GB" sz="2400" dirty="0"/>
              <a:t>What is the root cause of any increases in arrears or people in debt?</a:t>
            </a:r>
          </a:p>
        </p:txBody>
      </p:sp>
    </p:spTree>
    <p:extLst>
      <p:ext uri="{BB962C8B-B14F-4D97-AF65-F5344CB8AC3E}">
        <p14:creationId xmlns:p14="http://schemas.microsoft.com/office/powerpoint/2010/main" val="1930416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9F3BD4-B83B-460F-B940-C844DEE3FFF9}"/>
              </a:ext>
            </a:extLst>
          </p:cNvPr>
          <p:cNvSpPr txBox="1"/>
          <p:nvPr/>
        </p:nvSpPr>
        <p:spPr>
          <a:xfrm>
            <a:off x="323273" y="434109"/>
            <a:ext cx="8959272" cy="523220"/>
          </a:xfrm>
          <a:prstGeom prst="rect">
            <a:avLst/>
          </a:prstGeom>
          <a:noFill/>
        </p:spPr>
        <p:txBody>
          <a:bodyPr wrap="square" rtlCol="0">
            <a:spAutoFit/>
          </a:bodyPr>
          <a:lstStyle/>
          <a:p>
            <a:r>
              <a:rPr lang="en-GB" sz="2800" dirty="0"/>
              <a:t>IRRV Written Evidence</a:t>
            </a:r>
          </a:p>
        </p:txBody>
      </p:sp>
      <p:sp>
        <p:nvSpPr>
          <p:cNvPr id="5" name="TextBox 4">
            <a:extLst>
              <a:ext uri="{FF2B5EF4-FFF2-40B4-BE49-F238E27FC236}">
                <a16:creationId xmlns:a16="http://schemas.microsoft.com/office/drawing/2014/main" id="{2C2E3026-0B2D-AD4F-0063-3A8004D552D5}"/>
              </a:ext>
            </a:extLst>
          </p:cNvPr>
          <p:cNvSpPr txBox="1"/>
          <p:nvPr/>
        </p:nvSpPr>
        <p:spPr>
          <a:xfrm>
            <a:off x="545952" y="1137588"/>
            <a:ext cx="9160756" cy="2262158"/>
          </a:xfrm>
          <a:prstGeom prst="rect">
            <a:avLst/>
          </a:prstGeom>
          <a:noFill/>
        </p:spPr>
        <p:txBody>
          <a:bodyPr wrap="square">
            <a:spAutoFit/>
          </a:bodyPr>
          <a:lstStyle/>
          <a:p>
            <a:pPr marL="342900" indent="-342900">
              <a:spcBef>
                <a:spcPts val="1200"/>
              </a:spcBef>
              <a:spcAft>
                <a:spcPts val="600"/>
              </a:spcAft>
              <a:buFont typeface="Arial" panose="020B0604020202020204" pitchFamily="34" charset="0"/>
              <a:buChar char="•"/>
            </a:pPr>
            <a:r>
              <a:rPr lang="en-GB" sz="2400" dirty="0"/>
              <a:t>IRRV took a strictly data driven approach to its evidence</a:t>
            </a:r>
          </a:p>
          <a:p>
            <a:pPr marL="342900" indent="-342900">
              <a:spcBef>
                <a:spcPts val="1200"/>
              </a:spcBef>
              <a:spcAft>
                <a:spcPts val="600"/>
              </a:spcAft>
              <a:buFont typeface="Arial" panose="020B0604020202020204" pitchFamily="34" charset="0"/>
              <a:buChar char="•"/>
            </a:pPr>
            <a:r>
              <a:rPr lang="en-GB" sz="2400" dirty="0"/>
              <a:t>Mainly taken from QRC data</a:t>
            </a:r>
          </a:p>
          <a:p>
            <a:pPr marL="342900" indent="-342900">
              <a:spcBef>
                <a:spcPts val="1200"/>
              </a:spcBef>
              <a:spcAft>
                <a:spcPts val="600"/>
              </a:spcAft>
              <a:buFont typeface="Arial" panose="020B0604020202020204" pitchFamily="34" charset="0"/>
              <a:buChar char="•"/>
            </a:pPr>
            <a:r>
              <a:rPr lang="en-GB" sz="2400" dirty="0"/>
              <a:t>Tried to focus on causes, not symptoms</a:t>
            </a:r>
          </a:p>
          <a:p>
            <a:pPr marL="342900" indent="-342900">
              <a:spcBef>
                <a:spcPts val="1200"/>
              </a:spcBef>
              <a:spcAft>
                <a:spcPts val="600"/>
              </a:spcAft>
              <a:buFont typeface="Arial" panose="020B0604020202020204" pitchFamily="34" charset="0"/>
              <a:buChar char="•"/>
            </a:pPr>
            <a:r>
              <a:rPr lang="en-GB" sz="2400" dirty="0"/>
              <a:t>Kept as high level and concise as possible</a:t>
            </a:r>
          </a:p>
        </p:txBody>
      </p:sp>
    </p:spTree>
    <p:extLst>
      <p:ext uri="{BB962C8B-B14F-4D97-AF65-F5344CB8AC3E}">
        <p14:creationId xmlns:p14="http://schemas.microsoft.com/office/powerpoint/2010/main" val="3429161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9F3BD4-B83B-460F-B940-C844DEE3FFF9}"/>
              </a:ext>
            </a:extLst>
          </p:cNvPr>
          <p:cNvSpPr txBox="1"/>
          <p:nvPr/>
        </p:nvSpPr>
        <p:spPr>
          <a:xfrm>
            <a:off x="323273" y="434109"/>
            <a:ext cx="8959272" cy="523220"/>
          </a:xfrm>
          <a:prstGeom prst="rect">
            <a:avLst/>
          </a:prstGeom>
          <a:noFill/>
        </p:spPr>
        <p:txBody>
          <a:bodyPr wrap="square" rtlCol="0">
            <a:spAutoFit/>
          </a:bodyPr>
          <a:lstStyle/>
          <a:p>
            <a:r>
              <a:rPr lang="en-GB" sz="2800" dirty="0"/>
              <a:t>IRRV Written Evidence</a:t>
            </a:r>
          </a:p>
        </p:txBody>
      </p:sp>
      <p:sp>
        <p:nvSpPr>
          <p:cNvPr id="5" name="TextBox 4">
            <a:extLst>
              <a:ext uri="{FF2B5EF4-FFF2-40B4-BE49-F238E27FC236}">
                <a16:creationId xmlns:a16="http://schemas.microsoft.com/office/drawing/2014/main" id="{2C2E3026-0B2D-AD4F-0063-3A8004D552D5}"/>
              </a:ext>
            </a:extLst>
          </p:cNvPr>
          <p:cNvSpPr txBox="1"/>
          <p:nvPr/>
        </p:nvSpPr>
        <p:spPr>
          <a:xfrm>
            <a:off x="545952" y="1137588"/>
            <a:ext cx="9160756" cy="1308050"/>
          </a:xfrm>
          <a:prstGeom prst="rect">
            <a:avLst/>
          </a:prstGeom>
          <a:noFill/>
        </p:spPr>
        <p:txBody>
          <a:bodyPr wrap="square">
            <a:spAutoFit/>
          </a:bodyPr>
          <a:lstStyle/>
          <a:p>
            <a:pPr marL="342900" indent="-342900">
              <a:spcBef>
                <a:spcPts val="1200"/>
              </a:spcBef>
              <a:spcAft>
                <a:spcPts val="600"/>
              </a:spcAft>
              <a:buFont typeface="Arial" panose="020B0604020202020204" pitchFamily="34" charset="0"/>
              <a:buChar char="•"/>
            </a:pPr>
            <a:r>
              <a:rPr lang="en-GB" sz="2400" dirty="0"/>
              <a:t>Level of arrears</a:t>
            </a:r>
          </a:p>
          <a:p>
            <a:pPr marL="800100" lvl="1" indent="-342900">
              <a:spcBef>
                <a:spcPts val="1200"/>
              </a:spcBef>
              <a:spcAft>
                <a:spcPts val="600"/>
              </a:spcAft>
              <a:buFont typeface="Arial" panose="020B0604020202020204" pitchFamily="34" charset="0"/>
              <a:buChar char="•"/>
            </a:pPr>
            <a:r>
              <a:rPr lang="en-GB" sz="2000" dirty="0"/>
              <a:t>CT data nationally (all England) indicates that the level of arrears has been fairly proportional for many years (apart from pandemic year)</a:t>
            </a:r>
          </a:p>
        </p:txBody>
      </p:sp>
      <p:graphicFrame>
        <p:nvGraphicFramePr>
          <p:cNvPr id="3" name="Chart 2">
            <a:extLst>
              <a:ext uri="{FF2B5EF4-FFF2-40B4-BE49-F238E27FC236}">
                <a16:creationId xmlns:a16="http://schemas.microsoft.com/office/drawing/2014/main" id="{9B385084-6B65-49DA-B0BA-C866AC95030E}"/>
              </a:ext>
            </a:extLst>
          </p:cNvPr>
          <p:cNvGraphicFramePr/>
          <p:nvPr/>
        </p:nvGraphicFramePr>
        <p:xfrm>
          <a:off x="1" y="2713054"/>
          <a:ext cx="9395208" cy="34536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4079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9F3BD4-B83B-460F-B940-C844DEE3FFF9}"/>
              </a:ext>
            </a:extLst>
          </p:cNvPr>
          <p:cNvSpPr txBox="1"/>
          <p:nvPr/>
        </p:nvSpPr>
        <p:spPr>
          <a:xfrm>
            <a:off x="323273" y="434109"/>
            <a:ext cx="8959272" cy="523220"/>
          </a:xfrm>
          <a:prstGeom prst="rect">
            <a:avLst/>
          </a:prstGeom>
          <a:noFill/>
        </p:spPr>
        <p:txBody>
          <a:bodyPr wrap="square" rtlCol="0">
            <a:spAutoFit/>
          </a:bodyPr>
          <a:lstStyle/>
          <a:p>
            <a:r>
              <a:rPr lang="en-GB" sz="2800" dirty="0"/>
              <a:t>IRRV Written Evidence</a:t>
            </a:r>
          </a:p>
        </p:txBody>
      </p:sp>
      <p:sp>
        <p:nvSpPr>
          <p:cNvPr id="5" name="TextBox 4">
            <a:extLst>
              <a:ext uri="{FF2B5EF4-FFF2-40B4-BE49-F238E27FC236}">
                <a16:creationId xmlns:a16="http://schemas.microsoft.com/office/drawing/2014/main" id="{2C2E3026-0B2D-AD4F-0063-3A8004D552D5}"/>
              </a:ext>
            </a:extLst>
          </p:cNvPr>
          <p:cNvSpPr txBox="1"/>
          <p:nvPr/>
        </p:nvSpPr>
        <p:spPr>
          <a:xfrm>
            <a:off x="545952" y="1137588"/>
            <a:ext cx="9160756" cy="3000821"/>
          </a:xfrm>
          <a:prstGeom prst="rect">
            <a:avLst/>
          </a:prstGeom>
          <a:noFill/>
        </p:spPr>
        <p:txBody>
          <a:bodyPr wrap="square">
            <a:spAutoFit/>
          </a:bodyPr>
          <a:lstStyle/>
          <a:p>
            <a:pPr marL="342900" indent="-342900">
              <a:spcBef>
                <a:spcPts val="1200"/>
              </a:spcBef>
              <a:spcAft>
                <a:spcPts val="600"/>
              </a:spcAft>
              <a:buFont typeface="Arial" panose="020B0604020202020204" pitchFamily="34" charset="0"/>
              <a:buChar char="•"/>
            </a:pPr>
            <a:r>
              <a:rPr lang="en-GB" sz="2400" dirty="0"/>
              <a:t>What the pandemic proved</a:t>
            </a:r>
          </a:p>
          <a:p>
            <a:pPr marL="800100" lvl="1" indent="-342900">
              <a:spcBef>
                <a:spcPts val="1200"/>
              </a:spcBef>
              <a:spcAft>
                <a:spcPts val="600"/>
              </a:spcAft>
              <a:buFont typeface="Arial" panose="020B0604020202020204" pitchFamily="34" charset="0"/>
              <a:buChar char="•"/>
            </a:pPr>
            <a:r>
              <a:rPr lang="en-GB" sz="2000" dirty="0"/>
              <a:t>The increase in arrears directly aligns with reduced collection and enforcement activity in 2020/21</a:t>
            </a:r>
          </a:p>
          <a:p>
            <a:pPr marL="800100" lvl="1" indent="-342900">
              <a:spcBef>
                <a:spcPts val="1200"/>
              </a:spcBef>
              <a:spcAft>
                <a:spcPts val="600"/>
              </a:spcAft>
              <a:buFont typeface="Arial" panose="020B0604020202020204" pitchFamily="34" charset="0"/>
              <a:buChar char="•"/>
            </a:pPr>
            <a:r>
              <a:rPr lang="en-GB" sz="2000" dirty="0"/>
              <a:t>Timely / speedy enforcement action generally leads to lower arrears levels and lower debts for residents</a:t>
            </a:r>
          </a:p>
          <a:p>
            <a:pPr marL="800100" lvl="1" indent="-342900">
              <a:spcBef>
                <a:spcPts val="1200"/>
              </a:spcBef>
              <a:spcAft>
                <a:spcPts val="600"/>
              </a:spcAft>
              <a:buFont typeface="Arial" panose="020B0604020202020204" pitchFamily="34" charset="0"/>
              <a:buChar char="•"/>
            </a:pPr>
            <a:r>
              <a:rPr lang="en-GB" sz="2000" dirty="0"/>
              <a:t>Weakened or delayed collection and enforcement activity increases arrears as it reduces engagement</a:t>
            </a:r>
          </a:p>
        </p:txBody>
      </p:sp>
    </p:spTree>
    <p:extLst>
      <p:ext uri="{BB962C8B-B14F-4D97-AF65-F5344CB8AC3E}">
        <p14:creationId xmlns:p14="http://schemas.microsoft.com/office/powerpoint/2010/main" val="1533611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9F3BD4-B83B-460F-B940-C844DEE3FFF9}"/>
              </a:ext>
            </a:extLst>
          </p:cNvPr>
          <p:cNvSpPr txBox="1"/>
          <p:nvPr/>
        </p:nvSpPr>
        <p:spPr>
          <a:xfrm>
            <a:off x="323273" y="434109"/>
            <a:ext cx="8959272" cy="523220"/>
          </a:xfrm>
          <a:prstGeom prst="rect">
            <a:avLst/>
          </a:prstGeom>
          <a:noFill/>
        </p:spPr>
        <p:txBody>
          <a:bodyPr wrap="square" rtlCol="0">
            <a:spAutoFit/>
          </a:bodyPr>
          <a:lstStyle/>
          <a:p>
            <a:r>
              <a:rPr lang="en-GB" sz="2800" dirty="0"/>
              <a:t>IRRV Written Evidence</a:t>
            </a:r>
          </a:p>
        </p:txBody>
      </p:sp>
      <p:sp>
        <p:nvSpPr>
          <p:cNvPr id="5" name="TextBox 4">
            <a:extLst>
              <a:ext uri="{FF2B5EF4-FFF2-40B4-BE49-F238E27FC236}">
                <a16:creationId xmlns:a16="http://schemas.microsoft.com/office/drawing/2014/main" id="{2C2E3026-0B2D-AD4F-0063-3A8004D552D5}"/>
              </a:ext>
            </a:extLst>
          </p:cNvPr>
          <p:cNvSpPr txBox="1"/>
          <p:nvPr/>
        </p:nvSpPr>
        <p:spPr>
          <a:xfrm>
            <a:off x="545952" y="1137588"/>
            <a:ext cx="8959272" cy="4693593"/>
          </a:xfrm>
          <a:prstGeom prst="rect">
            <a:avLst/>
          </a:prstGeom>
          <a:noFill/>
        </p:spPr>
        <p:txBody>
          <a:bodyPr wrap="square">
            <a:spAutoFit/>
          </a:bodyPr>
          <a:lstStyle/>
          <a:p>
            <a:pPr marL="342900" indent="-342900">
              <a:spcBef>
                <a:spcPts val="1200"/>
              </a:spcBef>
              <a:spcAft>
                <a:spcPts val="600"/>
              </a:spcAft>
              <a:buFont typeface="Arial" panose="020B0604020202020204" pitchFamily="34" charset="0"/>
              <a:buChar char="•"/>
            </a:pPr>
            <a:r>
              <a:rPr lang="en-GB" sz="2400" dirty="0"/>
              <a:t>Do there need to be changes in legislation? </a:t>
            </a:r>
          </a:p>
          <a:p>
            <a:pPr marL="800100" lvl="1" indent="-342900">
              <a:spcBef>
                <a:spcPts val="1200"/>
              </a:spcBef>
              <a:spcAft>
                <a:spcPts val="600"/>
              </a:spcAft>
              <a:buFont typeface="Arial" panose="020B0604020202020204" pitchFamily="34" charset="0"/>
              <a:buChar char="•"/>
            </a:pPr>
            <a:r>
              <a:rPr lang="en-GB" sz="2000" dirty="0"/>
              <a:t>The data proves that timely enforcement action leads to reduced arrears and delays result in higher arrears.</a:t>
            </a:r>
          </a:p>
          <a:p>
            <a:pPr marL="800100" lvl="1" indent="-342900">
              <a:spcBef>
                <a:spcPts val="1200"/>
              </a:spcBef>
              <a:spcAft>
                <a:spcPts val="600"/>
              </a:spcAft>
              <a:buFont typeface="Arial" panose="020B0604020202020204" pitchFamily="34" charset="0"/>
              <a:buChar char="•"/>
            </a:pPr>
            <a:r>
              <a:rPr lang="en-GB" sz="2000" dirty="0"/>
              <a:t>There is overwhelming evidence that the highest levels of engagement come as a result of collection and enforcement activity.</a:t>
            </a:r>
          </a:p>
          <a:p>
            <a:pPr marL="800100" lvl="1" indent="-342900">
              <a:spcBef>
                <a:spcPts val="1200"/>
              </a:spcBef>
              <a:spcAft>
                <a:spcPts val="600"/>
              </a:spcAft>
              <a:buFont typeface="Arial" panose="020B0604020202020204" pitchFamily="34" charset="0"/>
              <a:buChar char="•"/>
            </a:pPr>
            <a:r>
              <a:rPr lang="en-GB" sz="2000" dirty="0"/>
              <a:t>It is crucial to avoid cycles of debt that are difficult to break. Forbearance can cause increased indebtedness due to its accruing nature. </a:t>
            </a:r>
          </a:p>
          <a:p>
            <a:pPr marL="800100" lvl="1" indent="-342900">
              <a:spcBef>
                <a:spcPts val="1200"/>
              </a:spcBef>
              <a:spcAft>
                <a:spcPts val="600"/>
              </a:spcAft>
              <a:buFont typeface="Arial" panose="020B0604020202020204" pitchFamily="34" charset="0"/>
              <a:buChar char="•"/>
            </a:pPr>
            <a:r>
              <a:rPr lang="en-GB" sz="2000" dirty="0"/>
              <a:t>Therefore, consideration should be given to speeding up enforcement action in year.</a:t>
            </a:r>
          </a:p>
          <a:p>
            <a:pPr marL="800100" lvl="1" indent="-342900">
              <a:spcBef>
                <a:spcPts val="1200"/>
              </a:spcBef>
              <a:spcAft>
                <a:spcPts val="600"/>
              </a:spcAft>
              <a:buFont typeface="Arial" panose="020B0604020202020204" pitchFamily="34" charset="0"/>
              <a:buChar char="•"/>
            </a:pPr>
            <a:r>
              <a:rPr lang="en-GB" sz="2000" dirty="0"/>
              <a:t>For instance…</a:t>
            </a:r>
          </a:p>
        </p:txBody>
      </p:sp>
    </p:spTree>
    <p:extLst>
      <p:ext uri="{BB962C8B-B14F-4D97-AF65-F5344CB8AC3E}">
        <p14:creationId xmlns:p14="http://schemas.microsoft.com/office/powerpoint/2010/main" val="3488258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9F3BD4-B83B-460F-B940-C844DEE3FFF9}"/>
              </a:ext>
            </a:extLst>
          </p:cNvPr>
          <p:cNvSpPr txBox="1"/>
          <p:nvPr/>
        </p:nvSpPr>
        <p:spPr>
          <a:xfrm>
            <a:off x="323273" y="434109"/>
            <a:ext cx="8959272" cy="523220"/>
          </a:xfrm>
          <a:prstGeom prst="rect">
            <a:avLst/>
          </a:prstGeom>
          <a:noFill/>
        </p:spPr>
        <p:txBody>
          <a:bodyPr wrap="square" rtlCol="0">
            <a:spAutoFit/>
          </a:bodyPr>
          <a:lstStyle/>
          <a:p>
            <a:r>
              <a:rPr lang="en-GB" sz="2800" dirty="0"/>
              <a:t>IRRV Written Evidence</a:t>
            </a:r>
          </a:p>
        </p:txBody>
      </p:sp>
      <p:sp>
        <p:nvSpPr>
          <p:cNvPr id="5" name="TextBox 4">
            <a:extLst>
              <a:ext uri="{FF2B5EF4-FFF2-40B4-BE49-F238E27FC236}">
                <a16:creationId xmlns:a16="http://schemas.microsoft.com/office/drawing/2014/main" id="{2C2E3026-0B2D-AD4F-0063-3A8004D552D5}"/>
              </a:ext>
            </a:extLst>
          </p:cNvPr>
          <p:cNvSpPr txBox="1"/>
          <p:nvPr/>
        </p:nvSpPr>
        <p:spPr>
          <a:xfrm>
            <a:off x="545952" y="1137588"/>
            <a:ext cx="9160756" cy="3370153"/>
          </a:xfrm>
          <a:prstGeom prst="rect">
            <a:avLst/>
          </a:prstGeom>
          <a:noFill/>
        </p:spPr>
        <p:txBody>
          <a:bodyPr wrap="square">
            <a:spAutoFit/>
          </a:bodyPr>
          <a:lstStyle/>
          <a:p>
            <a:pPr marL="342900" indent="-342900">
              <a:spcBef>
                <a:spcPts val="1200"/>
              </a:spcBef>
              <a:spcAft>
                <a:spcPts val="600"/>
              </a:spcAft>
              <a:buFont typeface="Arial" panose="020B0604020202020204" pitchFamily="34" charset="0"/>
              <a:buChar char="•"/>
            </a:pPr>
            <a:r>
              <a:rPr lang="en-GB" sz="2400" dirty="0"/>
              <a:t>Liability Orders</a:t>
            </a:r>
          </a:p>
          <a:p>
            <a:pPr marL="800100" lvl="1" indent="-342900">
              <a:spcBef>
                <a:spcPts val="600"/>
              </a:spcBef>
              <a:spcAft>
                <a:spcPts val="600"/>
              </a:spcAft>
              <a:buFont typeface="Arial" panose="020B0604020202020204" pitchFamily="34" charset="0"/>
              <a:buChar char="•"/>
            </a:pPr>
            <a:r>
              <a:rPr lang="en-GB" sz="2000" dirty="0"/>
              <a:t>Remove need for Liability Orders in Magistrates court</a:t>
            </a:r>
          </a:p>
          <a:p>
            <a:pPr marL="800100" lvl="1" indent="-342900">
              <a:spcBef>
                <a:spcPts val="600"/>
              </a:spcBef>
              <a:spcAft>
                <a:spcPts val="600"/>
              </a:spcAft>
              <a:buFont typeface="Arial" panose="020B0604020202020204" pitchFamily="34" charset="0"/>
              <a:buChar char="•"/>
            </a:pPr>
            <a:r>
              <a:rPr lang="en-GB" sz="2000" dirty="0"/>
              <a:t>Replace with bulk application process</a:t>
            </a:r>
          </a:p>
          <a:p>
            <a:pPr marL="800100" lvl="1" indent="-342900">
              <a:spcBef>
                <a:spcPts val="600"/>
              </a:spcBef>
              <a:spcAft>
                <a:spcPts val="600"/>
              </a:spcAft>
              <a:buFont typeface="Arial" panose="020B0604020202020204" pitchFamily="34" charset="0"/>
              <a:buChar char="•"/>
            </a:pPr>
            <a:r>
              <a:rPr lang="en-GB" sz="2000" dirty="0"/>
              <a:t>Similar to that used for traffic management offences.</a:t>
            </a:r>
          </a:p>
          <a:p>
            <a:pPr marL="342900" indent="-342900">
              <a:spcBef>
                <a:spcPts val="1200"/>
              </a:spcBef>
              <a:spcAft>
                <a:spcPts val="600"/>
              </a:spcAft>
              <a:buFont typeface="Arial" panose="020B0604020202020204" pitchFamily="34" charset="0"/>
              <a:buChar char="•"/>
            </a:pPr>
            <a:r>
              <a:rPr lang="en-GB" sz="2400" dirty="0"/>
              <a:t>Final Notices</a:t>
            </a:r>
          </a:p>
          <a:p>
            <a:pPr marL="800100" lvl="1" indent="-342900">
              <a:spcBef>
                <a:spcPts val="600"/>
              </a:spcBef>
              <a:spcAft>
                <a:spcPts val="600"/>
              </a:spcAft>
              <a:buFont typeface="Arial" panose="020B0604020202020204" pitchFamily="34" charset="0"/>
              <a:buChar char="•"/>
            </a:pPr>
            <a:r>
              <a:rPr lang="en-GB" sz="2000" dirty="0"/>
              <a:t>If it is accepted that collection notices increase engagement…</a:t>
            </a:r>
          </a:p>
          <a:p>
            <a:pPr marL="800100" lvl="1" indent="-342900">
              <a:spcBef>
                <a:spcPts val="600"/>
              </a:spcBef>
              <a:spcAft>
                <a:spcPts val="600"/>
              </a:spcAft>
              <a:buFont typeface="Arial" panose="020B0604020202020204" pitchFamily="34" charset="0"/>
              <a:buChar char="•"/>
            </a:pPr>
            <a:r>
              <a:rPr lang="en-GB" sz="2000" dirty="0"/>
              <a:t>Require Final Notices in every case.</a:t>
            </a:r>
          </a:p>
        </p:txBody>
      </p:sp>
    </p:spTree>
    <p:extLst>
      <p:ext uri="{BB962C8B-B14F-4D97-AF65-F5344CB8AC3E}">
        <p14:creationId xmlns:p14="http://schemas.microsoft.com/office/powerpoint/2010/main" val="1914447739"/>
      </p:ext>
    </p:extLst>
  </p:cSld>
  <p:clrMapOvr>
    <a:masterClrMapping/>
  </p:clrMapOvr>
</p:sld>
</file>

<file path=ppt/theme/theme1.xml><?xml version="1.0" encoding="utf-8"?>
<a:theme xmlns:a="http://schemas.openxmlformats.org/drawingml/2006/main" name="IRRV_Slid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IRRV_Slide_Template.potx</Template>
  <TotalTime>4277</TotalTime>
  <Words>1378</Words>
  <Application>Microsoft Office PowerPoint</Application>
  <PresentationFormat>Widescreen</PresentationFormat>
  <Paragraphs>122</Paragraphs>
  <Slides>18</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DIN-Medium</vt:lpstr>
      <vt:lpstr>National</vt:lpstr>
      <vt:lpstr>IRRV_Slide_Template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Jamie</dc:creator>
  <cp:lastModifiedBy>Andrew Murphy</cp:lastModifiedBy>
  <cp:revision>38</cp:revision>
  <cp:lastPrinted>2022-08-18T12:55:47Z</cp:lastPrinted>
  <dcterms:created xsi:type="dcterms:W3CDTF">2012-01-26T11:02:26Z</dcterms:created>
  <dcterms:modified xsi:type="dcterms:W3CDTF">2024-05-07T16:07:56Z</dcterms:modified>
</cp:coreProperties>
</file>