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57" r:id="rId3"/>
    <p:sldId id="278" r:id="rId4"/>
    <p:sldId id="279" r:id="rId5"/>
    <p:sldId id="258" r:id="rId6"/>
    <p:sldId id="259" r:id="rId7"/>
    <p:sldId id="260" r:id="rId8"/>
    <p:sldId id="264" r:id="rId9"/>
    <p:sldId id="261" r:id="rId10"/>
    <p:sldId id="262" r:id="rId11"/>
    <p:sldId id="263" r:id="rId12"/>
    <p:sldId id="268" r:id="rId13"/>
    <p:sldId id="269" r:id="rId14"/>
    <p:sldId id="266" r:id="rId15"/>
    <p:sldId id="270" r:id="rId16"/>
    <p:sldId id="271" r:id="rId17"/>
    <p:sldId id="267" r:id="rId18"/>
    <p:sldId id="272" r:id="rId19"/>
    <p:sldId id="273" r:id="rId20"/>
    <p:sldId id="275" r:id="rId21"/>
    <p:sldId id="276" r:id="rId22"/>
    <p:sldId id="277" r:id="rId23"/>
  </p:sldIdLst>
  <p:sldSz cx="9144000" cy="6858000" type="screen4x3"/>
  <p:notesSz cx="6858000" cy="9144000"/>
  <p:defaultTextStyle>
    <a:defPPr>
      <a:defRPr lang="en-GB"/>
    </a:defPPr>
    <a:lvl1pPr algn="l" defTabSz="457200" rtl="0" fontAlgn="base">
      <a:spcBef>
        <a:spcPct val="0"/>
      </a:spcBef>
      <a:spcAft>
        <a:spcPct val="0"/>
      </a:spcAft>
      <a:defRPr sz="3400"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fontAlgn="base">
      <a:spcBef>
        <a:spcPct val="0"/>
      </a:spcBef>
      <a:spcAft>
        <a:spcPct val="0"/>
      </a:spcAft>
      <a:defRPr sz="3400"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fontAlgn="base">
      <a:spcBef>
        <a:spcPct val="0"/>
      </a:spcBef>
      <a:spcAft>
        <a:spcPct val="0"/>
      </a:spcAft>
      <a:defRPr sz="3400"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fontAlgn="base">
      <a:spcBef>
        <a:spcPct val="0"/>
      </a:spcBef>
      <a:spcAft>
        <a:spcPct val="0"/>
      </a:spcAft>
      <a:defRPr sz="3400"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fontAlgn="base">
      <a:spcBef>
        <a:spcPct val="0"/>
      </a:spcBef>
      <a:spcAft>
        <a:spcPct val="0"/>
      </a:spcAft>
      <a:defRPr sz="3400"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AA42"/>
    <a:srgbClr val="1B42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snapToObjects="1" showGuides="1">
      <p:cViewPr>
        <p:scale>
          <a:sx n="126" d="100"/>
          <a:sy n="126" d="100"/>
        </p:scale>
        <p:origin x="-1182" y="-3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chartUserShapes" Target="../drawings/drawing1.xml"/><Relationship Id="rId1" Type="http://schemas.openxmlformats.org/officeDocument/2006/relationships/oleObject" Target="file:///\\tbury-shar01-wp\shared01\CEandCR\Thornbury\Shared\HOPS\CEX&amp;DR\DP\Budget\Net%20Exp%20Inc%202.xlsx" TargetMode="External"/><Relationship Id="rId4"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Net</a:t>
            </a:r>
            <a:r>
              <a:rPr lang="en-GB" baseline="0"/>
              <a:t> Expenditure / Funding £185.2m</a:t>
            </a:r>
            <a:endParaRPr lang="en-GB"/>
          </a:p>
        </c:rich>
      </c:tx>
      <c:layout/>
      <c:overlay val="0"/>
      <c:spPr>
        <a:noFill/>
        <a:ln>
          <a:noFill/>
        </a:ln>
        <a:effectLst/>
      </c:spPr>
    </c:title>
    <c:autoTitleDeleted val="0"/>
    <c:plotArea>
      <c:layout>
        <c:manualLayout>
          <c:layoutTarget val="inner"/>
          <c:xMode val="edge"/>
          <c:yMode val="edge"/>
          <c:x val="0.17417271704673276"/>
          <c:y val="0.11324923670255503"/>
          <c:w val="0.71343354807921733"/>
          <c:h val="0.84083239595050618"/>
        </c:manualLayout>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Pt>
            <c:idx val="8"/>
            <c:bubble3D val="0"/>
            <c:spPr>
              <a:solidFill>
                <a:schemeClr val="accent3">
                  <a:lumMod val="60000"/>
                </a:schemeClr>
              </a:solidFill>
              <a:ln w="19050">
                <a:solidFill>
                  <a:schemeClr val="lt1"/>
                </a:solidFill>
              </a:ln>
              <a:effectLst/>
            </c:spPr>
          </c:dPt>
          <c:dPt>
            <c:idx val="9"/>
            <c:bubble3D val="0"/>
            <c:spPr>
              <a:solidFill>
                <a:schemeClr val="accent4">
                  <a:lumMod val="60000"/>
                </a:schemeClr>
              </a:solidFill>
              <a:ln w="19050">
                <a:solidFill>
                  <a:schemeClr val="lt1"/>
                </a:solidFill>
              </a:ln>
              <a:effectLst/>
            </c:spPr>
          </c:dPt>
          <c:dPt>
            <c:idx val="10"/>
            <c:bubble3D val="0"/>
            <c:spPr>
              <a:solidFill>
                <a:schemeClr val="accent5">
                  <a:lumMod val="60000"/>
                </a:schemeClr>
              </a:solidFill>
              <a:ln w="19050">
                <a:solidFill>
                  <a:schemeClr val="lt1"/>
                </a:solidFill>
              </a:ln>
              <a:effectLst/>
            </c:spPr>
          </c:dPt>
          <c:dLbls>
            <c:dLbl>
              <c:idx val="6"/>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dLbl>
            <c:dLbl>
              <c:idx val="9"/>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Sheet1!$A$21:$A$31</c:f>
              <c:strCache>
                <c:ptCount val="11"/>
                <c:pt idx="0">
                  <c:v>Corporate Resources (10.6%)</c:v>
                </c:pt>
                <c:pt idx="1">
                  <c:v>Children &amp; Young People (15.1%)</c:v>
                </c:pt>
                <c:pt idx="2">
                  <c:v>Adults &amp; Housing (42.5%)</c:v>
                </c:pt>
                <c:pt idx="3">
                  <c:v>Public Health (0.5%)</c:v>
                </c:pt>
                <c:pt idx="4">
                  <c:v>Environment &amp; Community (26%)</c:v>
                </c:pt>
                <c:pt idx="5">
                  <c:v>Central Items (5.2%)</c:v>
                </c:pt>
                <c:pt idx="6">
                  <c:v>Council Tax (61.8%)</c:v>
                </c:pt>
                <c:pt idx="7">
                  <c:v>Social Care Precept (1.2%)</c:v>
                </c:pt>
                <c:pt idx="8">
                  <c:v>Business Rates (21.3%)</c:v>
                </c:pt>
                <c:pt idx="9">
                  <c:v>Revenue Support Grant (13.7%)</c:v>
                </c:pt>
                <c:pt idx="10">
                  <c:v>Other (2%)</c:v>
                </c:pt>
              </c:strCache>
            </c:strRef>
          </c:cat>
          <c:val>
            <c:numRef>
              <c:f>Sheet1!$B$21:$B$31</c:f>
              <c:numCache>
                <c:formatCode>_-"£"* #,##0.0_-;\-"£"* #,##0.0_-;_-"£"* "-"??_-;_-@_-</c:formatCode>
                <c:ptCount val="11"/>
                <c:pt idx="0">
                  <c:v>19.600000000000001</c:v>
                </c:pt>
                <c:pt idx="1">
                  <c:v>28</c:v>
                </c:pt>
                <c:pt idx="2">
                  <c:v>78.8</c:v>
                </c:pt>
                <c:pt idx="3">
                  <c:v>0.9</c:v>
                </c:pt>
                <c:pt idx="4">
                  <c:v>48.2</c:v>
                </c:pt>
                <c:pt idx="5">
                  <c:v>9.6999999999999993</c:v>
                </c:pt>
                <c:pt idx="6">
                  <c:v>114.5</c:v>
                </c:pt>
                <c:pt idx="7">
                  <c:v>2.2999999999999998</c:v>
                </c:pt>
                <c:pt idx="8">
                  <c:v>39.4</c:v>
                </c:pt>
                <c:pt idx="9">
                  <c:v>25.3</c:v>
                </c:pt>
                <c:pt idx="10">
                  <c:v>3.6999999999999997</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0CF64D-3747-4547-BA31-EF65EE57C23C}" type="doc">
      <dgm:prSet loTypeId="urn:microsoft.com/office/officeart/2005/8/layout/pyramid1" loCatId="pyramid" qsTypeId="urn:microsoft.com/office/officeart/2005/8/quickstyle/simple1" qsCatId="simple" csTypeId="urn:microsoft.com/office/officeart/2005/8/colors/accent1_2" csCatId="accent1" phldr="1"/>
      <dgm:spPr/>
    </dgm:pt>
    <dgm:pt modelId="{D333C0BF-8446-439D-B884-B025A54C4122}">
      <dgm:prSet phldrT="[Text]" custT="1"/>
      <dgm:spPr>
        <a:solidFill>
          <a:schemeClr val="accent1">
            <a:lumMod val="75000"/>
          </a:schemeClr>
        </a:solidFill>
      </dgm:spPr>
      <dgm:t>
        <a:bodyPr/>
        <a:lstStyle/>
        <a:p>
          <a:r>
            <a:rPr lang="en-GB" sz="2000" dirty="0" smtClean="0"/>
            <a:t>Tier 2 – £500m EDF payments</a:t>
          </a:r>
        </a:p>
      </dgm:t>
    </dgm:pt>
    <dgm:pt modelId="{3595EB2E-E619-41DE-BDDB-177995A7FDD2}" type="parTrans" cxnId="{A328F35C-11B4-4CF4-B6AA-265CB9101787}">
      <dgm:prSet/>
      <dgm:spPr/>
      <dgm:t>
        <a:bodyPr/>
        <a:lstStyle/>
        <a:p>
          <a:endParaRPr lang="en-GB"/>
        </a:p>
      </dgm:t>
    </dgm:pt>
    <dgm:pt modelId="{5E49DDCE-60E0-413C-BCF3-EA9410670D39}" type="sibTrans" cxnId="{A328F35C-11B4-4CF4-B6AA-265CB9101787}">
      <dgm:prSet/>
      <dgm:spPr/>
      <dgm:t>
        <a:bodyPr/>
        <a:lstStyle/>
        <a:p>
          <a:endParaRPr lang="en-GB"/>
        </a:p>
      </dgm:t>
    </dgm:pt>
    <dgm:pt modelId="{5F4BAFE8-27D1-44D6-B033-26993EACE4D9}">
      <dgm:prSet phldrT="[Text]" custT="1"/>
      <dgm:spPr>
        <a:solidFill>
          <a:schemeClr val="accent1">
            <a:lumMod val="50000"/>
          </a:schemeClr>
        </a:solidFill>
      </dgm:spPr>
      <dgm:t>
        <a:bodyPr/>
        <a:lstStyle/>
        <a:p>
          <a:r>
            <a:rPr lang="en-GB" sz="1600" dirty="0" smtClean="0"/>
            <a:t>Tier 1 - £200m ‘No worse off payment</a:t>
          </a:r>
          <a:r>
            <a:rPr lang="en-GB" sz="2000" dirty="0" smtClean="0"/>
            <a:t>’</a:t>
          </a:r>
          <a:endParaRPr lang="en-GB" sz="2000" dirty="0"/>
        </a:p>
      </dgm:t>
    </dgm:pt>
    <dgm:pt modelId="{F2C80254-83B1-4C7A-9BDA-752C6592B40A}" type="parTrans" cxnId="{1DA18C3C-82D1-478E-BFFF-7362281440EE}">
      <dgm:prSet/>
      <dgm:spPr/>
      <dgm:t>
        <a:bodyPr/>
        <a:lstStyle/>
        <a:p>
          <a:endParaRPr lang="en-GB"/>
        </a:p>
      </dgm:t>
    </dgm:pt>
    <dgm:pt modelId="{921B0BE4-C168-4B23-8C32-93445EFCB78C}" type="sibTrans" cxnId="{1DA18C3C-82D1-478E-BFFF-7362281440EE}">
      <dgm:prSet/>
      <dgm:spPr/>
      <dgm:t>
        <a:bodyPr/>
        <a:lstStyle/>
        <a:p>
          <a:endParaRPr lang="en-GB"/>
        </a:p>
      </dgm:t>
    </dgm:pt>
    <dgm:pt modelId="{CFCF5AB0-BC88-4A73-AC25-BD62805B05FE}">
      <dgm:prSet phldrT="[Text]" custT="1"/>
      <dgm:spPr/>
      <dgm:t>
        <a:bodyPr/>
        <a:lstStyle/>
        <a:p>
          <a:endParaRPr lang="en-GB" sz="2000" dirty="0" smtClean="0"/>
        </a:p>
        <a:p>
          <a:endParaRPr lang="en-GB" sz="2000" dirty="0" smtClean="0"/>
        </a:p>
        <a:p>
          <a:r>
            <a:rPr lang="en-GB" sz="1600" dirty="0" smtClean="0"/>
            <a:t>Tier 3 - £200m demographics</a:t>
          </a:r>
        </a:p>
      </dgm:t>
    </dgm:pt>
    <dgm:pt modelId="{F3E5B68C-DB5C-471C-98E8-E40624EF1F1E}" type="sibTrans" cxnId="{E54D6736-5295-4F0A-AD5F-B2A738CD248C}">
      <dgm:prSet/>
      <dgm:spPr/>
      <dgm:t>
        <a:bodyPr/>
        <a:lstStyle/>
        <a:p>
          <a:endParaRPr lang="en-GB"/>
        </a:p>
      </dgm:t>
    </dgm:pt>
    <dgm:pt modelId="{0452CB10-727A-4B9A-B44E-AE21750959CC}" type="parTrans" cxnId="{E54D6736-5295-4F0A-AD5F-B2A738CD248C}">
      <dgm:prSet/>
      <dgm:spPr/>
      <dgm:t>
        <a:bodyPr/>
        <a:lstStyle/>
        <a:p>
          <a:endParaRPr lang="en-GB"/>
        </a:p>
      </dgm:t>
    </dgm:pt>
    <dgm:pt modelId="{872AF463-4501-4E1B-AB21-E3267204995D}" type="pres">
      <dgm:prSet presAssocID="{570CF64D-3747-4547-BA31-EF65EE57C23C}" presName="Name0" presStyleCnt="0">
        <dgm:presLayoutVars>
          <dgm:dir/>
          <dgm:animLvl val="lvl"/>
          <dgm:resizeHandles val="exact"/>
        </dgm:presLayoutVars>
      </dgm:prSet>
      <dgm:spPr/>
    </dgm:pt>
    <dgm:pt modelId="{E157819A-BE58-4C1D-B302-87AA6148A9F3}" type="pres">
      <dgm:prSet presAssocID="{CFCF5AB0-BC88-4A73-AC25-BD62805B05FE}" presName="Name8" presStyleCnt="0"/>
      <dgm:spPr/>
    </dgm:pt>
    <dgm:pt modelId="{A9122A6C-A1FE-4DEC-AF1F-635929155ADC}" type="pres">
      <dgm:prSet presAssocID="{CFCF5AB0-BC88-4A73-AC25-BD62805B05FE}" presName="level" presStyleLbl="node1" presStyleIdx="0" presStyleCnt="3" custScaleY="64244">
        <dgm:presLayoutVars>
          <dgm:chMax val="1"/>
          <dgm:bulletEnabled val="1"/>
        </dgm:presLayoutVars>
      </dgm:prSet>
      <dgm:spPr/>
      <dgm:t>
        <a:bodyPr/>
        <a:lstStyle/>
        <a:p>
          <a:endParaRPr lang="en-GB"/>
        </a:p>
      </dgm:t>
    </dgm:pt>
    <dgm:pt modelId="{E297DB0F-6C11-4992-B6F8-ABBCD76E92DD}" type="pres">
      <dgm:prSet presAssocID="{CFCF5AB0-BC88-4A73-AC25-BD62805B05FE}" presName="levelTx" presStyleLbl="revTx" presStyleIdx="0" presStyleCnt="0">
        <dgm:presLayoutVars>
          <dgm:chMax val="1"/>
          <dgm:bulletEnabled val="1"/>
        </dgm:presLayoutVars>
      </dgm:prSet>
      <dgm:spPr/>
      <dgm:t>
        <a:bodyPr/>
        <a:lstStyle/>
        <a:p>
          <a:endParaRPr lang="en-GB"/>
        </a:p>
      </dgm:t>
    </dgm:pt>
    <dgm:pt modelId="{7E0EAF87-B59A-4EBA-B9D8-7B7CEA369BAF}" type="pres">
      <dgm:prSet presAssocID="{D333C0BF-8446-439D-B884-B025A54C4122}" presName="Name8" presStyleCnt="0"/>
      <dgm:spPr/>
    </dgm:pt>
    <dgm:pt modelId="{DD42D08F-CAF0-4F2A-84A5-969B375AC2D1}" type="pres">
      <dgm:prSet presAssocID="{D333C0BF-8446-439D-B884-B025A54C4122}" presName="level" presStyleLbl="node1" presStyleIdx="1" presStyleCnt="3">
        <dgm:presLayoutVars>
          <dgm:chMax val="1"/>
          <dgm:bulletEnabled val="1"/>
        </dgm:presLayoutVars>
      </dgm:prSet>
      <dgm:spPr/>
      <dgm:t>
        <a:bodyPr/>
        <a:lstStyle/>
        <a:p>
          <a:endParaRPr lang="en-GB"/>
        </a:p>
      </dgm:t>
    </dgm:pt>
    <dgm:pt modelId="{C4A0D264-E498-4B86-8861-7DFDE33B470F}" type="pres">
      <dgm:prSet presAssocID="{D333C0BF-8446-439D-B884-B025A54C4122}" presName="levelTx" presStyleLbl="revTx" presStyleIdx="0" presStyleCnt="0">
        <dgm:presLayoutVars>
          <dgm:chMax val="1"/>
          <dgm:bulletEnabled val="1"/>
        </dgm:presLayoutVars>
      </dgm:prSet>
      <dgm:spPr/>
      <dgm:t>
        <a:bodyPr/>
        <a:lstStyle/>
        <a:p>
          <a:endParaRPr lang="en-GB"/>
        </a:p>
      </dgm:t>
    </dgm:pt>
    <dgm:pt modelId="{7C5E8103-0231-4A63-A8F2-FA0B689FFCF2}" type="pres">
      <dgm:prSet presAssocID="{5F4BAFE8-27D1-44D6-B033-26993EACE4D9}" presName="Name8" presStyleCnt="0"/>
      <dgm:spPr/>
    </dgm:pt>
    <dgm:pt modelId="{1CCE2AAC-2D38-4FBB-8B8A-329AC3598923}" type="pres">
      <dgm:prSet presAssocID="{5F4BAFE8-27D1-44D6-B033-26993EACE4D9}" presName="level" presStyleLbl="node1" presStyleIdx="2" presStyleCnt="3" custScaleY="21952" custLinFactNeighborX="388" custLinFactNeighborY="3989">
        <dgm:presLayoutVars>
          <dgm:chMax val="1"/>
          <dgm:bulletEnabled val="1"/>
        </dgm:presLayoutVars>
      </dgm:prSet>
      <dgm:spPr/>
      <dgm:t>
        <a:bodyPr/>
        <a:lstStyle/>
        <a:p>
          <a:endParaRPr lang="en-GB"/>
        </a:p>
      </dgm:t>
    </dgm:pt>
    <dgm:pt modelId="{E3D4F526-32B0-4340-AFD2-02FFFA42564C}" type="pres">
      <dgm:prSet presAssocID="{5F4BAFE8-27D1-44D6-B033-26993EACE4D9}" presName="levelTx" presStyleLbl="revTx" presStyleIdx="0" presStyleCnt="0">
        <dgm:presLayoutVars>
          <dgm:chMax val="1"/>
          <dgm:bulletEnabled val="1"/>
        </dgm:presLayoutVars>
      </dgm:prSet>
      <dgm:spPr/>
      <dgm:t>
        <a:bodyPr/>
        <a:lstStyle/>
        <a:p>
          <a:endParaRPr lang="en-GB"/>
        </a:p>
      </dgm:t>
    </dgm:pt>
  </dgm:ptLst>
  <dgm:cxnLst>
    <dgm:cxn modelId="{5E2DA62C-1C36-4DC9-B5A7-6E5E992951CA}" type="presOf" srcId="{5F4BAFE8-27D1-44D6-B033-26993EACE4D9}" destId="{E3D4F526-32B0-4340-AFD2-02FFFA42564C}" srcOrd="1" destOrd="0" presId="urn:microsoft.com/office/officeart/2005/8/layout/pyramid1"/>
    <dgm:cxn modelId="{E54D6736-5295-4F0A-AD5F-B2A738CD248C}" srcId="{570CF64D-3747-4547-BA31-EF65EE57C23C}" destId="{CFCF5AB0-BC88-4A73-AC25-BD62805B05FE}" srcOrd="0" destOrd="0" parTransId="{0452CB10-727A-4B9A-B44E-AE21750959CC}" sibTransId="{F3E5B68C-DB5C-471C-98E8-E40624EF1F1E}"/>
    <dgm:cxn modelId="{8DCE8B1A-A479-41F3-AB86-F58DC27BB01B}" type="presOf" srcId="{CFCF5AB0-BC88-4A73-AC25-BD62805B05FE}" destId="{E297DB0F-6C11-4992-B6F8-ABBCD76E92DD}" srcOrd="1" destOrd="0" presId="urn:microsoft.com/office/officeart/2005/8/layout/pyramid1"/>
    <dgm:cxn modelId="{2A11242C-46E7-448E-B186-11BDA6262C32}" type="presOf" srcId="{D333C0BF-8446-439D-B884-B025A54C4122}" destId="{DD42D08F-CAF0-4F2A-84A5-969B375AC2D1}" srcOrd="0" destOrd="0" presId="urn:microsoft.com/office/officeart/2005/8/layout/pyramid1"/>
    <dgm:cxn modelId="{A328F35C-11B4-4CF4-B6AA-265CB9101787}" srcId="{570CF64D-3747-4547-BA31-EF65EE57C23C}" destId="{D333C0BF-8446-439D-B884-B025A54C4122}" srcOrd="1" destOrd="0" parTransId="{3595EB2E-E619-41DE-BDDB-177995A7FDD2}" sibTransId="{5E49DDCE-60E0-413C-BCF3-EA9410670D39}"/>
    <dgm:cxn modelId="{1DA18C3C-82D1-478E-BFFF-7362281440EE}" srcId="{570CF64D-3747-4547-BA31-EF65EE57C23C}" destId="{5F4BAFE8-27D1-44D6-B033-26993EACE4D9}" srcOrd="2" destOrd="0" parTransId="{F2C80254-83B1-4C7A-9BDA-752C6592B40A}" sibTransId="{921B0BE4-C168-4B23-8C32-93445EFCB78C}"/>
    <dgm:cxn modelId="{443B0757-1D55-4373-A823-6ED72CA0DD78}" type="presOf" srcId="{570CF64D-3747-4547-BA31-EF65EE57C23C}" destId="{872AF463-4501-4E1B-AB21-E3267204995D}" srcOrd="0" destOrd="0" presId="urn:microsoft.com/office/officeart/2005/8/layout/pyramid1"/>
    <dgm:cxn modelId="{39CF21A0-E950-43E6-B2A7-39682815134F}" type="presOf" srcId="{D333C0BF-8446-439D-B884-B025A54C4122}" destId="{C4A0D264-E498-4B86-8861-7DFDE33B470F}" srcOrd="1" destOrd="0" presId="urn:microsoft.com/office/officeart/2005/8/layout/pyramid1"/>
    <dgm:cxn modelId="{CF221E71-8E04-4404-9BDF-C5B1460CF229}" type="presOf" srcId="{5F4BAFE8-27D1-44D6-B033-26993EACE4D9}" destId="{1CCE2AAC-2D38-4FBB-8B8A-329AC3598923}" srcOrd="0" destOrd="0" presId="urn:microsoft.com/office/officeart/2005/8/layout/pyramid1"/>
    <dgm:cxn modelId="{EEF4324E-3B3F-4630-9ABD-CF4637C5ADCF}" type="presOf" srcId="{CFCF5AB0-BC88-4A73-AC25-BD62805B05FE}" destId="{A9122A6C-A1FE-4DEC-AF1F-635929155ADC}" srcOrd="0" destOrd="0" presId="urn:microsoft.com/office/officeart/2005/8/layout/pyramid1"/>
    <dgm:cxn modelId="{8B3DF3F1-FA73-46D5-B85D-A26CAD19DEC1}" type="presParOf" srcId="{872AF463-4501-4E1B-AB21-E3267204995D}" destId="{E157819A-BE58-4C1D-B302-87AA6148A9F3}" srcOrd="0" destOrd="0" presId="urn:microsoft.com/office/officeart/2005/8/layout/pyramid1"/>
    <dgm:cxn modelId="{0C18A023-7E64-42C7-9011-3EEA28021E1F}" type="presParOf" srcId="{E157819A-BE58-4C1D-B302-87AA6148A9F3}" destId="{A9122A6C-A1FE-4DEC-AF1F-635929155ADC}" srcOrd="0" destOrd="0" presId="urn:microsoft.com/office/officeart/2005/8/layout/pyramid1"/>
    <dgm:cxn modelId="{551B757D-87DE-41AB-A6B9-328B2C72A0CF}" type="presParOf" srcId="{E157819A-BE58-4C1D-B302-87AA6148A9F3}" destId="{E297DB0F-6C11-4992-B6F8-ABBCD76E92DD}" srcOrd="1" destOrd="0" presId="urn:microsoft.com/office/officeart/2005/8/layout/pyramid1"/>
    <dgm:cxn modelId="{82673A3A-DC7A-4779-8403-0CD1EAE83F2A}" type="presParOf" srcId="{872AF463-4501-4E1B-AB21-E3267204995D}" destId="{7E0EAF87-B59A-4EBA-B9D8-7B7CEA369BAF}" srcOrd="1" destOrd="0" presId="urn:microsoft.com/office/officeart/2005/8/layout/pyramid1"/>
    <dgm:cxn modelId="{045D581D-1331-45EB-978E-269D83D05E5A}" type="presParOf" srcId="{7E0EAF87-B59A-4EBA-B9D8-7B7CEA369BAF}" destId="{DD42D08F-CAF0-4F2A-84A5-969B375AC2D1}" srcOrd="0" destOrd="0" presId="urn:microsoft.com/office/officeart/2005/8/layout/pyramid1"/>
    <dgm:cxn modelId="{48F27E2F-D9AC-42B4-89F2-46E383406E9E}" type="presParOf" srcId="{7E0EAF87-B59A-4EBA-B9D8-7B7CEA369BAF}" destId="{C4A0D264-E498-4B86-8861-7DFDE33B470F}" srcOrd="1" destOrd="0" presId="urn:microsoft.com/office/officeart/2005/8/layout/pyramid1"/>
    <dgm:cxn modelId="{C89514C1-64D0-4193-AAA4-ACBC1B9B1DF1}" type="presParOf" srcId="{872AF463-4501-4E1B-AB21-E3267204995D}" destId="{7C5E8103-0231-4A63-A8F2-FA0B689FFCF2}" srcOrd="2" destOrd="0" presId="urn:microsoft.com/office/officeart/2005/8/layout/pyramid1"/>
    <dgm:cxn modelId="{54DF2A74-1E6B-4DDC-AAA5-447CAAC470E7}" type="presParOf" srcId="{7C5E8103-0231-4A63-A8F2-FA0B689FFCF2}" destId="{1CCE2AAC-2D38-4FBB-8B8A-329AC3598923}" srcOrd="0" destOrd="0" presId="urn:microsoft.com/office/officeart/2005/8/layout/pyramid1"/>
    <dgm:cxn modelId="{424EA32B-6208-4B0A-B093-F12B9DC980F2}" type="presParOf" srcId="{7C5E8103-0231-4A63-A8F2-FA0B689FFCF2}" destId="{E3D4F526-32B0-4340-AFD2-02FFFA42564C}"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122A6C-A1FE-4DEC-AF1F-635929155ADC}">
      <dsp:nvSpPr>
        <dsp:cNvPr id="0" name=""/>
        <dsp:cNvSpPr/>
      </dsp:nvSpPr>
      <dsp:spPr>
        <a:xfrm>
          <a:off x="1851232" y="0"/>
          <a:ext cx="1950449" cy="1220240"/>
        </a:xfrm>
        <a:prstGeom prst="trapezoid">
          <a:avLst>
            <a:gd name="adj" fmla="val 79921"/>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GB" sz="2000" kern="1200" dirty="0" smtClean="0"/>
        </a:p>
        <a:p>
          <a:pPr lvl="0" algn="ctr" defTabSz="889000">
            <a:lnSpc>
              <a:spcPct val="90000"/>
            </a:lnSpc>
            <a:spcBef>
              <a:spcPct val="0"/>
            </a:spcBef>
            <a:spcAft>
              <a:spcPct val="35000"/>
            </a:spcAft>
          </a:pPr>
          <a:endParaRPr lang="en-GB" sz="2000" kern="1200" dirty="0" smtClean="0"/>
        </a:p>
        <a:p>
          <a:pPr lvl="0" algn="ctr" defTabSz="889000">
            <a:lnSpc>
              <a:spcPct val="90000"/>
            </a:lnSpc>
            <a:spcBef>
              <a:spcPct val="0"/>
            </a:spcBef>
            <a:spcAft>
              <a:spcPct val="35000"/>
            </a:spcAft>
          </a:pPr>
          <a:r>
            <a:rPr lang="en-GB" sz="1600" kern="1200" dirty="0" smtClean="0"/>
            <a:t>Tier 3 - £200m demographics</a:t>
          </a:r>
        </a:p>
      </dsp:txBody>
      <dsp:txXfrm>
        <a:off x="1851232" y="0"/>
        <a:ext cx="1950449" cy="1220240"/>
      </dsp:txXfrm>
    </dsp:sp>
    <dsp:sp modelId="{DD42D08F-CAF0-4F2A-84A5-969B375AC2D1}">
      <dsp:nvSpPr>
        <dsp:cNvPr id="0" name=""/>
        <dsp:cNvSpPr/>
      </dsp:nvSpPr>
      <dsp:spPr>
        <a:xfrm>
          <a:off x="333231" y="1220240"/>
          <a:ext cx="4986450" cy="1899383"/>
        </a:xfrm>
        <a:prstGeom prst="trapezoid">
          <a:avLst>
            <a:gd name="adj" fmla="val 79921"/>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smtClean="0"/>
            <a:t>Tier 2 – £500m EDF payments</a:t>
          </a:r>
        </a:p>
      </dsp:txBody>
      <dsp:txXfrm>
        <a:off x="1205860" y="1220240"/>
        <a:ext cx="3241193" cy="1899383"/>
      </dsp:txXfrm>
    </dsp:sp>
    <dsp:sp modelId="{1CCE2AAC-2D38-4FBB-8B8A-329AC3598923}">
      <dsp:nvSpPr>
        <dsp:cNvPr id="0" name=""/>
        <dsp:cNvSpPr/>
      </dsp:nvSpPr>
      <dsp:spPr>
        <a:xfrm>
          <a:off x="0" y="3119624"/>
          <a:ext cx="5652914" cy="416952"/>
        </a:xfrm>
        <a:prstGeom prst="trapezoid">
          <a:avLst>
            <a:gd name="adj" fmla="val 79921"/>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t>Tier 1 - £200m ‘No worse off payment</a:t>
          </a:r>
          <a:r>
            <a:rPr lang="en-GB" sz="2000" kern="1200" dirty="0" smtClean="0"/>
            <a:t>’</a:t>
          </a:r>
          <a:endParaRPr lang="en-GB" sz="2000" kern="1200" dirty="0"/>
        </a:p>
      </dsp:txBody>
      <dsp:txXfrm>
        <a:off x="989259" y="3119624"/>
        <a:ext cx="3674394" cy="416952"/>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drawing1.xml><?xml version="1.0" encoding="utf-8"?>
<c:userShapes xmlns:c="http://schemas.openxmlformats.org/drawingml/2006/chart">
  <cdr:relSizeAnchor xmlns:cdr="http://schemas.openxmlformats.org/drawingml/2006/chartDrawing">
    <cdr:from>
      <cdr:x>0.03005</cdr:x>
      <cdr:y>0.81504</cdr:y>
    </cdr:from>
    <cdr:to>
      <cdr:x>0.22692</cdr:x>
      <cdr:y>0.90639</cdr:y>
    </cdr:to>
    <cdr:sp macro="" textlink="">
      <cdr:nvSpPr>
        <cdr:cNvPr id="2" name="TextBox 1"/>
        <cdr:cNvSpPr txBox="1"/>
      </cdr:nvSpPr>
      <cdr:spPr>
        <a:xfrm xmlns:a="http://schemas.openxmlformats.org/drawingml/2006/main">
          <a:off x="262095" y="4636702"/>
          <a:ext cx="1716967" cy="51969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100" dirty="0" smtClean="0"/>
            <a:t>15/16 CT – 59% of funding</a:t>
          </a:r>
        </a:p>
        <a:p xmlns:a="http://schemas.openxmlformats.org/drawingml/2006/main">
          <a:r>
            <a:rPr lang="en-GB" dirty="0" smtClean="0"/>
            <a:t>19/20 CT – 75% of funding</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25B755-229D-4824-A33F-AF2212A0E47C}" type="datetimeFigureOut">
              <a:rPr lang="en-GB" smtClean="0"/>
              <a:t>03/06/2016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719DE4-6F6F-4566-9217-6CEDFFA13C2A}" type="slidenum">
              <a:rPr lang="en-GB" smtClean="0"/>
              <a:t>‹#›</a:t>
            </a:fld>
            <a:endParaRPr lang="en-GB"/>
          </a:p>
        </p:txBody>
      </p:sp>
    </p:spTree>
    <p:extLst>
      <p:ext uri="{BB962C8B-B14F-4D97-AF65-F5344CB8AC3E}">
        <p14:creationId xmlns:p14="http://schemas.microsoft.com/office/powerpoint/2010/main" val="30154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p:spPr>
        <p:txBody>
          <a:bodyPr/>
          <a:lstStyle/>
          <a:p>
            <a:pPr marL="342900" indent="-342900" eaLnBrk="1" hangingPunct="1">
              <a:spcBef>
                <a:spcPts val="600"/>
              </a:spcBef>
              <a:spcAft>
                <a:spcPts val="600"/>
              </a:spcAft>
            </a:pPr>
            <a:r>
              <a:rPr lang="en-GB" altLang="en-US" sz="1000" smtClean="0"/>
              <a:t>Quick introduction as I’m sure most of you will have read or heard about the deal already</a:t>
            </a:r>
          </a:p>
          <a:p>
            <a:pPr marL="342900" indent="-342900" eaLnBrk="1" hangingPunct="1">
              <a:spcBef>
                <a:spcPts val="600"/>
              </a:spcBef>
              <a:spcAft>
                <a:spcPts val="600"/>
              </a:spcAft>
            </a:pPr>
            <a:endParaRPr lang="en-GB" altLang="en-US" sz="1000" smtClean="0"/>
          </a:p>
          <a:p>
            <a:pPr marL="342900" indent="-342900" eaLnBrk="1" hangingPunct="1">
              <a:spcBef>
                <a:spcPts val="600"/>
              </a:spcBef>
              <a:spcAft>
                <a:spcPts val="600"/>
              </a:spcAft>
            </a:pPr>
            <a:r>
              <a:rPr lang="en-GB" altLang="en-US" sz="1000" smtClean="0"/>
              <a:t>Builds on the collaborative working already undertaken by four West of England local authorities: South Gloucestershire, Bristol, North Somerset, B&amp;NES</a:t>
            </a:r>
          </a:p>
          <a:p>
            <a:pPr marL="342900" indent="-342900" eaLnBrk="1" hangingPunct="1">
              <a:spcBef>
                <a:spcPts val="600"/>
              </a:spcBef>
              <a:spcAft>
                <a:spcPts val="600"/>
              </a:spcAft>
            </a:pPr>
            <a:endParaRPr lang="en-GB" altLang="en-US" sz="1000" smtClean="0"/>
          </a:p>
          <a:p>
            <a:pPr marL="342900" indent="-342900" eaLnBrk="1" hangingPunct="1">
              <a:spcBef>
                <a:spcPts val="600"/>
              </a:spcBef>
              <a:spcAft>
                <a:spcPts val="600"/>
              </a:spcAft>
            </a:pPr>
            <a:r>
              <a:rPr lang="en-GB" altLang="en-US" sz="1000" smtClean="0"/>
              <a:t>Would bring £900m of new investment to the region. To put this into context, this equates to £815 of investment per person living in the region, which is a significantly higher per person sum than any of the other devolution deals announced thusfar.</a:t>
            </a:r>
          </a:p>
          <a:p>
            <a:pPr marL="342900" indent="-342900" eaLnBrk="1" hangingPunct="1">
              <a:spcBef>
                <a:spcPts val="600"/>
              </a:spcBef>
              <a:spcAft>
                <a:spcPts val="600"/>
              </a:spcAft>
            </a:pPr>
            <a:r>
              <a:rPr lang="en-GB" altLang="en-US" sz="1000" smtClean="0"/>
              <a:t> </a:t>
            </a:r>
          </a:p>
          <a:p>
            <a:pPr marL="342900" indent="-342900" eaLnBrk="1" hangingPunct="1">
              <a:spcBef>
                <a:spcPts val="600"/>
              </a:spcBef>
              <a:spcAft>
                <a:spcPts val="600"/>
              </a:spcAft>
            </a:pPr>
            <a:r>
              <a:rPr lang="en-GB" altLang="en-US" sz="1000" smtClean="0"/>
              <a:t>Part of the government’s push towards increased localism – would see additional powers devolved from central government</a:t>
            </a:r>
          </a:p>
          <a:p>
            <a:pPr marL="342900" indent="-342900" eaLnBrk="1" hangingPunct="1">
              <a:spcBef>
                <a:spcPts val="600"/>
              </a:spcBef>
              <a:spcAft>
                <a:spcPts val="600"/>
              </a:spcAft>
            </a:pPr>
            <a:endParaRPr lang="en-GB" altLang="en-US" sz="1000" smtClean="0"/>
          </a:p>
          <a:p>
            <a:pPr marL="342900" indent="-342900" eaLnBrk="1" hangingPunct="1">
              <a:spcBef>
                <a:spcPts val="600"/>
              </a:spcBef>
              <a:spcAft>
                <a:spcPts val="600"/>
              </a:spcAft>
            </a:pPr>
            <a:r>
              <a:rPr lang="en-US" altLang="en-US" sz="1000" smtClean="0"/>
              <a:t>A Payment by Results deal. Means that we borrow money upfront and </a:t>
            </a:r>
            <a:r>
              <a:rPr lang="en-GB" altLang="en-US" sz="1000" smtClean="0">
                <a:cs typeface="Arial" panose="020B0604020202020204" pitchFamily="34" charset="0"/>
              </a:rPr>
              <a:t>Central Government repays investment on achievement of growth targets</a:t>
            </a:r>
          </a:p>
          <a:p>
            <a:pPr marL="342900" indent="-342900" eaLnBrk="1" hangingPunct="1">
              <a:spcBef>
                <a:spcPts val="600"/>
              </a:spcBef>
              <a:spcAft>
                <a:spcPts val="600"/>
              </a:spcAft>
            </a:pPr>
            <a:endParaRPr lang="en-GB" altLang="en-US" sz="1000" smtClean="0">
              <a:cs typeface="Arial" panose="020B0604020202020204" pitchFamily="34" charset="0"/>
            </a:endParaRPr>
          </a:p>
          <a:p>
            <a:pPr marL="342900" indent="-342900" eaLnBrk="1" hangingPunct="1">
              <a:spcBef>
                <a:spcPts val="600"/>
              </a:spcBef>
              <a:spcAft>
                <a:spcPts val="600"/>
              </a:spcAft>
            </a:pPr>
            <a:r>
              <a:rPr lang="en-GB" altLang="en-US" sz="1000" smtClean="0">
                <a:cs typeface="Arial" panose="020B0604020202020204" pitchFamily="34" charset="0"/>
              </a:rPr>
              <a:t>The government made it clear in their negotiations that any deal would be dependent on the introduction of a West of England elected mayor</a:t>
            </a:r>
          </a:p>
          <a:p>
            <a:pPr marL="342900" indent="-342900" eaLnBrk="1" hangingPunct="1">
              <a:spcBef>
                <a:spcPts val="600"/>
              </a:spcBef>
              <a:spcAft>
                <a:spcPts val="600"/>
              </a:spcAft>
            </a:pPr>
            <a:endParaRPr lang="en-GB" altLang="en-US" sz="1000" smtClean="0">
              <a:cs typeface="Arial" panose="020B0604020202020204" pitchFamily="34" charset="0"/>
            </a:endParaRPr>
          </a:p>
          <a:p>
            <a:pPr marL="342900" indent="-342900" eaLnBrk="1" hangingPunct="1">
              <a:spcBef>
                <a:spcPts val="600"/>
              </a:spcBef>
              <a:spcAft>
                <a:spcPts val="600"/>
              </a:spcAft>
            </a:pPr>
            <a:r>
              <a:rPr lang="en-GB" altLang="en-US" sz="1000" smtClean="0">
                <a:cs typeface="Arial" panose="020B0604020202020204" pitchFamily="34" charset="0"/>
              </a:rPr>
              <a:t>Lengthy discussions and negotiations. Deal acceptable to four parties, which was signed by the council leaders and Bristol Mayor and announced by George Osborne in his March budget speech</a:t>
            </a:r>
            <a:r>
              <a:rPr lang="en-GB" altLang="en-US" sz="1000" smtClean="0"/>
              <a:t>.</a:t>
            </a:r>
            <a:endParaRPr lang="en-GB" altLang="en-US" sz="1000" smtClean="0">
              <a:cs typeface="Arial" panose="020B0604020202020204" pitchFamily="34" charset="0"/>
            </a:endParaRPr>
          </a:p>
        </p:txBody>
      </p:sp>
      <p:sp>
        <p:nvSpPr>
          <p:cNvPr id="9220" name="Slide Number Placeholder 3"/>
          <p:cNvSpPr>
            <a:spLocks noGrp="1"/>
          </p:cNvSpPr>
          <p:nvPr>
            <p:ph type="sldNum" sz="quarter" idx="5"/>
          </p:nvPr>
        </p:nvSpPr>
        <p:spPr>
          <a:noFill/>
        </p:spPr>
        <p:txBody>
          <a:bodyPr/>
          <a:lstStyle>
            <a:lvl1pPr>
              <a:defRPr sz="3400">
                <a:solidFill>
                  <a:schemeClr val="tx1"/>
                </a:solidFill>
                <a:latin typeface="Calibri" panose="020F0502020204030204" pitchFamily="34" charset="0"/>
                <a:ea typeface="ＭＳ Ｐゴシック" panose="020B0600070205080204" pitchFamily="34" charset="-128"/>
              </a:defRPr>
            </a:lvl1pPr>
            <a:lvl2pPr marL="742950" indent="-285750">
              <a:defRPr sz="3400">
                <a:solidFill>
                  <a:schemeClr val="tx1"/>
                </a:solidFill>
                <a:latin typeface="Calibri" panose="020F0502020204030204" pitchFamily="34" charset="0"/>
                <a:ea typeface="ＭＳ Ｐゴシック" panose="020B0600070205080204" pitchFamily="34" charset="-128"/>
              </a:defRPr>
            </a:lvl2pPr>
            <a:lvl3pPr marL="1143000" indent="-228600">
              <a:defRPr sz="3400">
                <a:solidFill>
                  <a:schemeClr val="tx1"/>
                </a:solidFill>
                <a:latin typeface="Calibri" panose="020F0502020204030204" pitchFamily="34" charset="0"/>
                <a:ea typeface="ＭＳ Ｐゴシック" panose="020B0600070205080204" pitchFamily="34" charset="-128"/>
              </a:defRPr>
            </a:lvl3pPr>
            <a:lvl4pPr marL="1600200" indent="-228600">
              <a:defRPr sz="3400">
                <a:solidFill>
                  <a:schemeClr val="tx1"/>
                </a:solidFill>
                <a:latin typeface="Calibri" panose="020F0502020204030204" pitchFamily="34" charset="0"/>
                <a:ea typeface="ＭＳ Ｐゴシック" panose="020B0600070205080204" pitchFamily="34" charset="-128"/>
              </a:defRPr>
            </a:lvl4pPr>
            <a:lvl5pPr marL="2057400" indent="-228600">
              <a:defRPr sz="3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3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3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3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3400">
                <a:solidFill>
                  <a:schemeClr val="tx1"/>
                </a:solidFill>
                <a:latin typeface="Calibri" panose="020F0502020204030204" pitchFamily="34" charset="0"/>
                <a:ea typeface="ＭＳ Ｐゴシック" panose="020B0600070205080204" pitchFamily="34" charset="-128"/>
              </a:defRPr>
            </a:lvl9pPr>
          </a:lstStyle>
          <a:p>
            <a:fld id="{BF26C14E-C64B-4F06-BE17-97D36C349861}" type="slidenum">
              <a:rPr lang="en-GB" altLang="en-US" sz="1300" smtClean="0"/>
              <a:pPr/>
              <a:t>12</a:t>
            </a:fld>
            <a:endParaRPr lang="en-GB" altLang="en-US" sz="1300" smtClean="0"/>
          </a:p>
        </p:txBody>
      </p:sp>
    </p:spTree>
    <p:extLst>
      <p:ext uri="{BB962C8B-B14F-4D97-AF65-F5344CB8AC3E}">
        <p14:creationId xmlns:p14="http://schemas.microsoft.com/office/powerpoint/2010/main" val="2187408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p:txBody>
          <a:bodyPr/>
          <a:lstStyle/>
          <a:p>
            <a:pPr>
              <a:defRPr/>
            </a:pPr>
            <a:r>
              <a:rPr lang="en-GB" altLang="en-US" sz="1000" dirty="0" smtClean="0"/>
              <a:t>When the deal was first conceived the main driver was the boost it was expected to give to growth and productivity in the </a:t>
            </a:r>
            <a:r>
              <a:rPr lang="en-GB" altLang="en-US" sz="1000" dirty="0" err="1" smtClean="0"/>
              <a:t>WoE</a:t>
            </a:r>
            <a:r>
              <a:rPr lang="en-GB" altLang="en-US" sz="1000" dirty="0" smtClean="0"/>
              <a:t>.</a:t>
            </a:r>
          </a:p>
          <a:p>
            <a:pPr>
              <a:defRPr/>
            </a:pPr>
            <a:endParaRPr lang="en-GB" altLang="en-US" sz="1000" dirty="0" smtClean="0"/>
          </a:p>
          <a:p>
            <a:pPr>
              <a:defRPr/>
            </a:pPr>
            <a:r>
              <a:rPr lang="en-GB" altLang="en-US" sz="1000" dirty="0" err="1" smtClean="0"/>
              <a:t>WoE</a:t>
            </a:r>
            <a:r>
              <a:rPr lang="en-GB" altLang="en-US" sz="1000" dirty="0" smtClean="0"/>
              <a:t> has highest GVA growth rate 1997-2013 and above average productivity, but becoming increasingly constrained by infrastructure deficit – road congestion in Bristol, public transport, declining housing affordability &amp; skills shortages.</a:t>
            </a:r>
          </a:p>
          <a:p>
            <a:pPr>
              <a:defRPr/>
            </a:pPr>
            <a:r>
              <a:rPr lang="en-GB" altLang="en-US" sz="1000" dirty="0" smtClean="0"/>
              <a:t/>
            </a:r>
            <a:br>
              <a:rPr lang="en-GB" altLang="en-US" sz="1000" dirty="0" smtClean="0"/>
            </a:br>
            <a:r>
              <a:rPr lang="en-GB" altLang="en-US" sz="1000" dirty="0" smtClean="0"/>
              <a:t>It would be closely linked to existing and highly successful joint working in the region, opening up opportunities for more cross-border projects. It will mean an even more collaborative approach to issues such as where new homes are built and how public transport improvements are delivered. </a:t>
            </a:r>
          </a:p>
          <a:p>
            <a:pPr>
              <a:defRPr/>
            </a:pPr>
            <a:endParaRPr lang="en-GB" altLang="en-US" sz="1000" dirty="0" smtClean="0"/>
          </a:p>
          <a:p>
            <a:pPr>
              <a:defRPr/>
            </a:pPr>
            <a:r>
              <a:rPr lang="en-GB" altLang="en-US" sz="1000" dirty="0" smtClean="0"/>
              <a:t>The £900m investment is expected to triple current spending on major projects such as transport, flood defence and housing over the next 10 years</a:t>
            </a:r>
          </a:p>
          <a:p>
            <a:pPr>
              <a:defRPr/>
            </a:pPr>
            <a:endParaRPr lang="en-GB" altLang="en-US" sz="1000" dirty="0" smtClean="0"/>
          </a:p>
          <a:p>
            <a:pPr marL="342900" indent="-342900" eaLnBrk="1" hangingPunct="1">
              <a:spcBef>
                <a:spcPts val="600"/>
              </a:spcBef>
              <a:spcAft>
                <a:spcPts val="600"/>
              </a:spcAft>
              <a:defRPr/>
            </a:pPr>
            <a:r>
              <a:rPr lang="en-GB" altLang="en-US" sz="1000" dirty="0" smtClean="0"/>
              <a:t>A fairer region where people have better access to employment, more homes available and better transport options</a:t>
            </a:r>
          </a:p>
          <a:p>
            <a:pPr marL="342900" indent="-342900" eaLnBrk="1" hangingPunct="1">
              <a:spcBef>
                <a:spcPts val="600"/>
              </a:spcBef>
              <a:spcAft>
                <a:spcPts val="600"/>
              </a:spcAft>
              <a:defRPr/>
            </a:pPr>
            <a:endParaRPr lang="en-GB" altLang="en-US" sz="1000" dirty="0" smtClean="0"/>
          </a:p>
          <a:p>
            <a:pPr marL="342900" indent="-342900" eaLnBrk="1" hangingPunct="1">
              <a:spcBef>
                <a:spcPts val="600"/>
              </a:spcBef>
              <a:spcAft>
                <a:spcPts val="600"/>
              </a:spcAft>
              <a:defRPr/>
            </a:pPr>
            <a:r>
              <a:rPr lang="en-GB" altLang="en-US" sz="1000" dirty="0" smtClean="0"/>
              <a:t>Builds on the work of the Joint Spatial Plan to deliver a more collaborative, joined-up approach to public transport and new housing</a:t>
            </a:r>
          </a:p>
        </p:txBody>
      </p:sp>
      <p:sp>
        <p:nvSpPr>
          <p:cNvPr id="11268" name="Slide Number Placeholder 3"/>
          <p:cNvSpPr>
            <a:spLocks noGrp="1"/>
          </p:cNvSpPr>
          <p:nvPr>
            <p:ph type="sldNum" sz="quarter" idx="5"/>
          </p:nvPr>
        </p:nvSpPr>
        <p:spPr>
          <a:noFill/>
        </p:spPr>
        <p:txBody>
          <a:bodyPr/>
          <a:lstStyle>
            <a:lvl1pPr>
              <a:defRPr sz="3400">
                <a:solidFill>
                  <a:schemeClr val="tx1"/>
                </a:solidFill>
                <a:latin typeface="Calibri" panose="020F0502020204030204" pitchFamily="34" charset="0"/>
                <a:ea typeface="ＭＳ Ｐゴシック" panose="020B0600070205080204" pitchFamily="34" charset="-128"/>
              </a:defRPr>
            </a:lvl1pPr>
            <a:lvl2pPr marL="742950" indent="-285750">
              <a:defRPr sz="3400">
                <a:solidFill>
                  <a:schemeClr val="tx1"/>
                </a:solidFill>
                <a:latin typeface="Calibri" panose="020F0502020204030204" pitchFamily="34" charset="0"/>
                <a:ea typeface="ＭＳ Ｐゴシック" panose="020B0600070205080204" pitchFamily="34" charset="-128"/>
              </a:defRPr>
            </a:lvl2pPr>
            <a:lvl3pPr marL="1143000" indent="-228600">
              <a:defRPr sz="3400">
                <a:solidFill>
                  <a:schemeClr val="tx1"/>
                </a:solidFill>
                <a:latin typeface="Calibri" panose="020F0502020204030204" pitchFamily="34" charset="0"/>
                <a:ea typeface="ＭＳ Ｐゴシック" panose="020B0600070205080204" pitchFamily="34" charset="-128"/>
              </a:defRPr>
            </a:lvl3pPr>
            <a:lvl4pPr marL="1600200" indent="-228600">
              <a:defRPr sz="3400">
                <a:solidFill>
                  <a:schemeClr val="tx1"/>
                </a:solidFill>
                <a:latin typeface="Calibri" panose="020F0502020204030204" pitchFamily="34" charset="0"/>
                <a:ea typeface="ＭＳ Ｐゴシック" panose="020B0600070205080204" pitchFamily="34" charset="-128"/>
              </a:defRPr>
            </a:lvl4pPr>
            <a:lvl5pPr marL="2057400" indent="-228600">
              <a:defRPr sz="3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3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3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3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3400">
                <a:solidFill>
                  <a:schemeClr val="tx1"/>
                </a:solidFill>
                <a:latin typeface="Calibri" panose="020F0502020204030204" pitchFamily="34" charset="0"/>
                <a:ea typeface="ＭＳ Ｐゴシック" panose="020B0600070205080204" pitchFamily="34" charset="-128"/>
              </a:defRPr>
            </a:lvl9pPr>
          </a:lstStyle>
          <a:p>
            <a:fld id="{F738D59A-B4FC-45E5-96D4-1CCDF05C45DD}" type="slidenum">
              <a:rPr lang="en-GB" altLang="en-US" sz="1300" smtClean="0"/>
              <a:pPr/>
              <a:t>13</a:t>
            </a:fld>
            <a:endParaRPr lang="en-GB" altLang="en-US" sz="1300" smtClean="0"/>
          </a:p>
        </p:txBody>
      </p:sp>
    </p:spTree>
    <p:extLst>
      <p:ext uri="{BB962C8B-B14F-4D97-AF65-F5344CB8AC3E}">
        <p14:creationId xmlns:p14="http://schemas.microsoft.com/office/powerpoint/2010/main" val="933710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r>
              <a:rPr lang="en-GB" altLang="en-US" smtClean="0"/>
              <a:t>If supported by the individual councils, it would represent a major change, bringing decisions about transport, investment, funding, skills training, business support, housing and strategic planning into the West of England and away from central government, delivering new opportunities for businesses and residents.</a:t>
            </a:r>
          </a:p>
          <a:p>
            <a:endParaRPr lang="en-GB" altLang="en-US" smtClean="0"/>
          </a:p>
          <a:p>
            <a:r>
              <a:rPr lang="en-GB" altLang="en-US" smtClean="0"/>
              <a:t>Crucially, the proposed deal protects the integrity of the four existing West of England local authorities, specifically highlighting that current responsibilities would not be taken away from local councils without their agreement. </a:t>
            </a:r>
          </a:p>
          <a:p>
            <a:endParaRPr lang="en-GB" altLang="en-US" smtClean="0"/>
          </a:p>
          <a:p>
            <a:r>
              <a:rPr lang="en-GB" altLang="en-US" smtClean="0"/>
              <a:t>Instead it would see a West of England combined authority and a new elected mayor – who would be elected for the first time in 2017 – take control of additional powers devolved from Central Government. The metro mayor for the WoE would be in addition to, and not replace, the current mayor of Bristol and Council leaders/members.</a:t>
            </a:r>
            <a:endParaRPr lang="en-GB" altLang="en-US" sz="1000" smtClean="0"/>
          </a:p>
        </p:txBody>
      </p:sp>
      <p:sp>
        <p:nvSpPr>
          <p:cNvPr id="13316" name="Slide Number Placeholder 3"/>
          <p:cNvSpPr>
            <a:spLocks noGrp="1"/>
          </p:cNvSpPr>
          <p:nvPr>
            <p:ph type="sldNum" sz="quarter" idx="5"/>
          </p:nvPr>
        </p:nvSpPr>
        <p:spPr>
          <a:noFill/>
        </p:spPr>
        <p:txBody>
          <a:bodyPr/>
          <a:lstStyle>
            <a:lvl1pPr>
              <a:defRPr sz="3400">
                <a:solidFill>
                  <a:schemeClr val="tx1"/>
                </a:solidFill>
                <a:latin typeface="Calibri" panose="020F0502020204030204" pitchFamily="34" charset="0"/>
                <a:ea typeface="ＭＳ Ｐゴシック" panose="020B0600070205080204" pitchFamily="34" charset="-128"/>
              </a:defRPr>
            </a:lvl1pPr>
            <a:lvl2pPr marL="742950" indent="-285750">
              <a:defRPr sz="3400">
                <a:solidFill>
                  <a:schemeClr val="tx1"/>
                </a:solidFill>
                <a:latin typeface="Calibri" panose="020F0502020204030204" pitchFamily="34" charset="0"/>
                <a:ea typeface="ＭＳ Ｐゴシック" panose="020B0600070205080204" pitchFamily="34" charset="-128"/>
              </a:defRPr>
            </a:lvl2pPr>
            <a:lvl3pPr marL="1143000" indent="-228600">
              <a:defRPr sz="3400">
                <a:solidFill>
                  <a:schemeClr val="tx1"/>
                </a:solidFill>
                <a:latin typeface="Calibri" panose="020F0502020204030204" pitchFamily="34" charset="0"/>
                <a:ea typeface="ＭＳ Ｐゴシック" panose="020B0600070205080204" pitchFamily="34" charset="-128"/>
              </a:defRPr>
            </a:lvl3pPr>
            <a:lvl4pPr marL="1600200" indent="-228600">
              <a:defRPr sz="3400">
                <a:solidFill>
                  <a:schemeClr val="tx1"/>
                </a:solidFill>
                <a:latin typeface="Calibri" panose="020F0502020204030204" pitchFamily="34" charset="0"/>
                <a:ea typeface="ＭＳ Ｐゴシック" panose="020B0600070205080204" pitchFamily="34" charset="-128"/>
              </a:defRPr>
            </a:lvl4pPr>
            <a:lvl5pPr marL="2057400" indent="-228600">
              <a:defRPr sz="3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3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3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3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3400">
                <a:solidFill>
                  <a:schemeClr val="tx1"/>
                </a:solidFill>
                <a:latin typeface="Calibri" panose="020F0502020204030204" pitchFamily="34" charset="0"/>
                <a:ea typeface="ＭＳ Ｐゴシック" panose="020B0600070205080204" pitchFamily="34" charset="-128"/>
              </a:defRPr>
            </a:lvl9pPr>
          </a:lstStyle>
          <a:p>
            <a:fld id="{75033278-94C3-432C-A286-3BDA7B703768}" type="slidenum">
              <a:rPr lang="en-GB" altLang="en-US" sz="1300" smtClean="0"/>
              <a:pPr/>
              <a:t>14</a:t>
            </a:fld>
            <a:endParaRPr lang="en-GB" altLang="en-US" sz="1300" smtClean="0"/>
          </a:p>
        </p:txBody>
      </p:sp>
    </p:spTree>
    <p:extLst>
      <p:ext uri="{BB962C8B-B14F-4D97-AF65-F5344CB8AC3E}">
        <p14:creationId xmlns:p14="http://schemas.microsoft.com/office/powerpoint/2010/main" val="1630817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p:txBody>
          <a:bodyPr/>
          <a:lstStyle/>
          <a:p>
            <a:pPr>
              <a:spcBef>
                <a:spcPts val="600"/>
              </a:spcBef>
              <a:spcAft>
                <a:spcPts val="600"/>
              </a:spcAft>
              <a:defRPr/>
            </a:pPr>
            <a:r>
              <a:rPr lang="en-GB" altLang="en-US" sz="1000" dirty="0" smtClean="0"/>
              <a:t>The deal is conditional on having a West of England Mayor who would act as Chair of the Combined Authority. The Mayor will autonomously exercise new powers, which would include: </a:t>
            </a:r>
          </a:p>
          <a:p>
            <a:pPr marL="171450" indent="-171450">
              <a:spcBef>
                <a:spcPts val="600"/>
              </a:spcBef>
              <a:spcAft>
                <a:spcPts val="600"/>
              </a:spcAft>
              <a:buFont typeface="Arial" panose="020B0604020202020204" pitchFamily="34" charset="0"/>
              <a:buChar char="•"/>
              <a:defRPr/>
            </a:pPr>
            <a:r>
              <a:rPr lang="en-GB" altLang="en-US" sz="1000" dirty="0" smtClean="0"/>
              <a:t>Business rate precept</a:t>
            </a:r>
          </a:p>
          <a:p>
            <a:pPr marL="171450" indent="-171450">
              <a:spcBef>
                <a:spcPts val="600"/>
              </a:spcBef>
              <a:spcAft>
                <a:spcPts val="600"/>
              </a:spcAft>
              <a:buFont typeface="Arial" panose="020B0604020202020204" pitchFamily="34" charset="0"/>
              <a:buChar char="•"/>
              <a:defRPr/>
            </a:pPr>
            <a:r>
              <a:rPr lang="en-GB" altLang="en-US" sz="1000" dirty="0" smtClean="0"/>
              <a:t>Devolved Transport Budget</a:t>
            </a:r>
          </a:p>
          <a:p>
            <a:pPr marL="171450" indent="-171450">
              <a:spcBef>
                <a:spcPts val="600"/>
              </a:spcBef>
              <a:spcAft>
                <a:spcPts val="600"/>
              </a:spcAft>
              <a:buFont typeface="Arial" panose="020B0604020202020204" pitchFamily="34" charset="0"/>
              <a:buChar char="•"/>
              <a:defRPr/>
            </a:pPr>
            <a:r>
              <a:rPr lang="en-GB" altLang="en-US" sz="1000" dirty="0" smtClean="0"/>
              <a:t>Bus Franchising and Smart Ticketing</a:t>
            </a:r>
          </a:p>
          <a:p>
            <a:pPr marL="171450" indent="-171450">
              <a:spcBef>
                <a:spcPts val="600"/>
              </a:spcBef>
              <a:spcAft>
                <a:spcPts val="600"/>
              </a:spcAft>
              <a:buFont typeface="Arial" panose="020B0604020202020204" pitchFamily="34" charset="0"/>
              <a:buChar char="•"/>
              <a:defRPr/>
            </a:pPr>
            <a:r>
              <a:rPr lang="en-GB" altLang="en-US" sz="1000" dirty="0" smtClean="0"/>
              <a:t>Key Road Network and associated transport functions</a:t>
            </a:r>
          </a:p>
          <a:p>
            <a:pPr marL="171450" indent="-171450">
              <a:spcBef>
                <a:spcPts val="600"/>
              </a:spcBef>
              <a:spcAft>
                <a:spcPts val="600"/>
              </a:spcAft>
              <a:buFont typeface="Arial" panose="020B0604020202020204" pitchFamily="34" charset="0"/>
              <a:buChar char="•"/>
              <a:defRPr/>
            </a:pPr>
            <a:r>
              <a:rPr lang="en-GB" altLang="en-US" sz="1000" dirty="0" smtClean="0"/>
              <a:t>‘Call-in’ strategic planning powers</a:t>
            </a:r>
          </a:p>
          <a:p>
            <a:pPr marL="171450" indent="-171450">
              <a:spcBef>
                <a:spcPts val="600"/>
              </a:spcBef>
              <a:spcAft>
                <a:spcPts val="600"/>
              </a:spcAft>
              <a:buFont typeface="Arial" panose="020B0604020202020204" pitchFamily="34" charset="0"/>
              <a:buChar char="•"/>
              <a:defRPr/>
            </a:pPr>
            <a:r>
              <a:rPr lang="en-GB" altLang="en-US" sz="1000" dirty="0" smtClean="0"/>
              <a:t>Power to create Mayoral Development Corporations</a:t>
            </a:r>
          </a:p>
          <a:p>
            <a:pPr>
              <a:spcBef>
                <a:spcPts val="600"/>
              </a:spcBef>
              <a:spcAft>
                <a:spcPts val="600"/>
              </a:spcAft>
              <a:defRPr/>
            </a:pPr>
            <a:endParaRPr lang="en-GB" altLang="en-US" sz="1000" dirty="0" smtClean="0"/>
          </a:p>
          <a:p>
            <a:pPr>
              <a:spcBef>
                <a:spcPts val="600"/>
              </a:spcBef>
              <a:spcAft>
                <a:spcPts val="600"/>
              </a:spcAft>
              <a:defRPr/>
            </a:pPr>
            <a:r>
              <a:rPr lang="en-GB" altLang="en-US" sz="1000" dirty="0" smtClean="0"/>
              <a:t>The West of England Combined Authority, including the Mayor, will be scrutinised and held to account by the West of England Overview and Scrutiny and Audit committee(s). The West of England Combined Authority Mayor will also be required to consult the West of England Combined Authority on his/her strategies and spending plans, which it may reject if two thirds of the constituent council members agree to do so.</a:t>
            </a:r>
          </a:p>
          <a:p>
            <a:pPr>
              <a:spcBef>
                <a:spcPts val="600"/>
              </a:spcBef>
              <a:spcAft>
                <a:spcPts val="600"/>
              </a:spcAft>
              <a:defRPr/>
            </a:pPr>
            <a:endParaRPr lang="en-GB" altLang="en-US" sz="1000" dirty="0" smtClean="0"/>
          </a:p>
          <a:p>
            <a:pPr>
              <a:spcBef>
                <a:spcPts val="600"/>
              </a:spcBef>
              <a:spcAft>
                <a:spcPts val="600"/>
              </a:spcAft>
              <a:defRPr/>
            </a:pPr>
            <a:r>
              <a:rPr lang="en-GB" altLang="en-US" sz="1000" dirty="0" smtClean="0"/>
              <a:t>If councils sign up to the deal, the first mayoral elections are due to take place in May 2017.</a:t>
            </a:r>
          </a:p>
        </p:txBody>
      </p:sp>
      <p:sp>
        <p:nvSpPr>
          <p:cNvPr id="15364" name="Slide Number Placeholder 3"/>
          <p:cNvSpPr>
            <a:spLocks noGrp="1"/>
          </p:cNvSpPr>
          <p:nvPr>
            <p:ph type="sldNum" sz="quarter" idx="5"/>
          </p:nvPr>
        </p:nvSpPr>
        <p:spPr>
          <a:noFill/>
        </p:spPr>
        <p:txBody>
          <a:bodyPr/>
          <a:lstStyle>
            <a:lvl1pPr>
              <a:defRPr sz="3400">
                <a:solidFill>
                  <a:schemeClr val="tx1"/>
                </a:solidFill>
                <a:latin typeface="Calibri" panose="020F0502020204030204" pitchFamily="34" charset="0"/>
                <a:ea typeface="ＭＳ Ｐゴシック" panose="020B0600070205080204" pitchFamily="34" charset="-128"/>
              </a:defRPr>
            </a:lvl1pPr>
            <a:lvl2pPr marL="742950" indent="-285750">
              <a:defRPr sz="3400">
                <a:solidFill>
                  <a:schemeClr val="tx1"/>
                </a:solidFill>
                <a:latin typeface="Calibri" panose="020F0502020204030204" pitchFamily="34" charset="0"/>
                <a:ea typeface="ＭＳ Ｐゴシック" panose="020B0600070205080204" pitchFamily="34" charset="-128"/>
              </a:defRPr>
            </a:lvl2pPr>
            <a:lvl3pPr marL="1143000" indent="-228600">
              <a:defRPr sz="3400">
                <a:solidFill>
                  <a:schemeClr val="tx1"/>
                </a:solidFill>
                <a:latin typeface="Calibri" panose="020F0502020204030204" pitchFamily="34" charset="0"/>
                <a:ea typeface="ＭＳ Ｐゴシック" panose="020B0600070205080204" pitchFamily="34" charset="-128"/>
              </a:defRPr>
            </a:lvl3pPr>
            <a:lvl4pPr marL="1600200" indent="-228600">
              <a:defRPr sz="3400">
                <a:solidFill>
                  <a:schemeClr val="tx1"/>
                </a:solidFill>
                <a:latin typeface="Calibri" panose="020F0502020204030204" pitchFamily="34" charset="0"/>
                <a:ea typeface="ＭＳ Ｐゴシック" panose="020B0600070205080204" pitchFamily="34" charset="-128"/>
              </a:defRPr>
            </a:lvl4pPr>
            <a:lvl5pPr marL="2057400" indent="-228600">
              <a:defRPr sz="3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3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3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3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3400">
                <a:solidFill>
                  <a:schemeClr val="tx1"/>
                </a:solidFill>
                <a:latin typeface="Calibri" panose="020F0502020204030204" pitchFamily="34" charset="0"/>
                <a:ea typeface="ＭＳ Ｐゴシック" panose="020B0600070205080204" pitchFamily="34" charset="-128"/>
              </a:defRPr>
            </a:lvl9pPr>
          </a:lstStyle>
          <a:p>
            <a:fld id="{B81E79C1-17FA-42C9-BDC6-706857C92734}" type="slidenum">
              <a:rPr lang="en-GB" altLang="en-US" sz="1300" smtClean="0"/>
              <a:pPr/>
              <a:t>15</a:t>
            </a:fld>
            <a:endParaRPr lang="en-GB" altLang="en-US" sz="1300" smtClean="0"/>
          </a:p>
        </p:txBody>
      </p:sp>
    </p:spTree>
    <p:extLst>
      <p:ext uri="{BB962C8B-B14F-4D97-AF65-F5344CB8AC3E}">
        <p14:creationId xmlns:p14="http://schemas.microsoft.com/office/powerpoint/2010/main" val="2045618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1080622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5169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6A376B4C-6B2D-4717-8A7B-75F7D389E5AA}" type="datetimeFigureOut">
              <a:rPr lang="en-GB" altLang="en-US"/>
              <a:pPr>
                <a:defRPr/>
              </a:pPr>
              <a:t>03/06/2016</a:t>
            </a:fld>
            <a:endParaRPr lang="en-GB"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C8A72EC-8625-4DFD-8E53-47BD75D587E0}" type="slidenum">
              <a:rPr lang="en-GB" altLang="en-US"/>
              <a:pPr>
                <a:defRPr/>
              </a:pPr>
              <a:t>‹#›</a:t>
            </a:fld>
            <a:endParaRPr lang="en-GB" altLang="en-US"/>
          </a:p>
        </p:txBody>
      </p:sp>
    </p:spTree>
    <p:extLst>
      <p:ext uri="{BB962C8B-B14F-4D97-AF65-F5344CB8AC3E}">
        <p14:creationId xmlns:p14="http://schemas.microsoft.com/office/powerpoint/2010/main" val="13983903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462666"/>
            <a:ext cx="8229600" cy="651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smtClean="0"/>
              <a:t>Title</a:t>
            </a:r>
          </a:p>
        </p:txBody>
      </p:sp>
      <p:sp>
        <p:nvSpPr>
          <p:cNvPr id="1027" name="Text Placeholder 2"/>
          <p:cNvSpPr>
            <a:spLocks noGrp="1"/>
          </p:cNvSpPr>
          <p:nvPr>
            <p:ph type="body" idx="1"/>
          </p:nvPr>
        </p:nvSpPr>
        <p:spPr bwMode="auto">
          <a:xfrm>
            <a:off x="457200" y="1377708"/>
            <a:ext cx="8229600" cy="4080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smtClean="0"/>
              <a:t>Bullet point your information</a:t>
            </a:r>
          </a:p>
          <a:p>
            <a:pPr lvl="0"/>
            <a:r>
              <a:rPr lang="en-GB" altLang="en-US" dirty="0" smtClean="0"/>
              <a:t>Keep it short</a:t>
            </a:r>
          </a:p>
          <a:p>
            <a:pPr lvl="0"/>
            <a:r>
              <a:rPr lang="en-GB" altLang="en-US" dirty="0" smtClean="0"/>
              <a:t>Keep animation to minimum</a:t>
            </a:r>
          </a:p>
          <a:p>
            <a:pPr lvl="0"/>
            <a:r>
              <a:rPr lang="en-GB" altLang="en-US" dirty="0" smtClean="0"/>
              <a:t>Text size 28pt Arial</a:t>
            </a:r>
          </a:p>
          <a:p>
            <a:pPr lvl="0"/>
            <a:endParaRPr lang="en-GB" altLang="en-US" dirty="0" smtClean="0"/>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Lst>
  <p:timing>
    <p:tnLst>
      <p:par>
        <p:cTn id="1" dur="indefinite" restart="never" nodeType="tmRoot"/>
      </p:par>
    </p:tnLst>
  </p:timing>
  <p:txStyles>
    <p:titleStyle>
      <a:lvl1pPr algn="l" defTabSz="342892" rtl="0" eaLnBrk="1" fontAlgn="base" hangingPunct="1">
        <a:spcBef>
          <a:spcPct val="0"/>
        </a:spcBef>
        <a:spcAft>
          <a:spcPct val="0"/>
        </a:spcAft>
        <a:defRPr sz="2550" b="0" kern="1200" baseline="0">
          <a:solidFill>
            <a:srgbClr val="49AA42"/>
          </a:solidFill>
          <a:latin typeface="Arial" panose="020B0604020202020204" pitchFamily="34" charset="0"/>
          <a:ea typeface="ＭＳ Ｐゴシック" charset="0"/>
          <a:cs typeface="ＭＳ Ｐゴシック" charset="0"/>
        </a:defRPr>
      </a:lvl1pPr>
      <a:lvl2pPr algn="l" defTabSz="342892" rtl="0" eaLnBrk="1" fontAlgn="base" hangingPunct="1">
        <a:spcBef>
          <a:spcPct val="0"/>
        </a:spcBef>
        <a:spcAft>
          <a:spcPct val="0"/>
        </a:spcAft>
        <a:defRPr sz="2550" b="1">
          <a:solidFill>
            <a:srgbClr val="49AA42"/>
          </a:solidFill>
          <a:latin typeface="Arial" panose="020B0604020202020204" pitchFamily="34" charset="0"/>
          <a:ea typeface="ＭＳ Ｐゴシック" charset="0"/>
          <a:cs typeface="ＭＳ Ｐゴシック" charset="0"/>
        </a:defRPr>
      </a:lvl2pPr>
      <a:lvl3pPr algn="l" defTabSz="342892" rtl="0" eaLnBrk="1" fontAlgn="base" hangingPunct="1">
        <a:spcBef>
          <a:spcPct val="0"/>
        </a:spcBef>
        <a:spcAft>
          <a:spcPct val="0"/>
        </a:spcAft>
        <a:defRPr sz="2550" b="1">
          <a:solidFill>
            <a:srgbClr val="49AA42"/>
          </a:solidFill>
          <a:latin typeface="Arial" panose="020B0604020202020204" pitchFamily="34" charset="0"/>
          <a:ea typeface="ＭＳ Ｐゴシック" charset="0"/>
          <a:cs typeface="ＭＳ Ｐゴシック" charset="0"/>
        </a:defRPr>
      </a:lvl3pPr>
      <a:lvl4pPr algn="l" defTabSz="342892" rtl="0" eaLnBrk="1" fontAlgn="base" hangingPunct="1">
        <a:spcBef>
          <a:spcPct val="0"/>
        </a:spcBef>
        <a:spcAft>
          <a:spcPct val="0"/>
        </a:spcAft>
        <a:defRPr sz="2550" b="1">
          <a:solidFill>
            <a:srgbClr val="49AA42"/>
          </a:solidFill>
          <a:latin typeface="Arial" panose="020B0604020202020204" pitchFamily="34" charset="0"/>
          <a:ea typeface="ＭＳ Ｐゴシック" charset="0"/>
          <a:cs typeface="ＭＳ Ｐゴシック" charset="0"/>
        </a:defRPr>
      </a:lvl4pPr>
      <a:lvl5pPr algn="l" defTabSz="342892" rtl="0" eaLnBrk="1" fontAlgn="base" hangingPunct="1">
        <a:spcBef>
          <a:spcPct val="0"/>
        </a:spcBef>
        <a:spcAft>
          <a:spcPct val="0"/>
        </a:spcAft>
        <a:defRPr sz="2550" b="1">
          <a:solidFill>
            <a:srgbClr val="49AA42"/>
          </a:solidFill>
          <a:latin typeface="Arial" panose="020B0604020202020204" pitchFamily="34" charset="0"/>
          <a:ea typeface="ＭＳ Ｐゴシック" charset="0"/>
          <a:cs typeface="ＭＳ Ｐゴシック" charset="0"/>
        </a:defRPr>
      </a:lvl5pPr>
      <a:lvl6pPr marL="342892"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6pPr>
      <a:lvl7pPr marL="685783"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7pPr>
      <a:lvl8pPr marL="1028675"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8pPr>
      <a:lvl9pPr marL="1371566"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9pPr>
    </p:titleStyle>
    <p:bodyStyle>
      <a:lvl1pPr marL="257168" indent="-257168" algn="l" defTabSz="342892" rtl="0" eaLnBrk="1" fontAlgn="base" hangingPunct="1">
        <a:spcBef>
          <a:spcPct val="20000"/>
        </a:spcBef>
        <a:spcAft>
          <a:spcPct val="0"/>
        </a:spcAft>
        <a:buFont typeface="Arial" panose="020B0604020202020204" pitchFamily="34" charset="0"/>
        <a:buChar char="•"/>
        <a:defRPr sz="2100" kern="1200">
          <a:solidFill>
            <a:srgbClr val="1B4298"/>
          </a:solidFill>
          <a:latin typeface="Arial" panose="020B0604020202020204" pitchFamily="34" charset="0"/>
          <a:ea typeface="ＭＳ Ｐゴシック" charset="0"/>
          <a:cs typeface="ＭＳ Ｐゴシック" charset="0"/>
        </a:defRPr>
      </a:lvl1pPr>
      <a:lvl2pPr marL="557199" indent="-214308" algn="l" defTabSz="342892"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ＭＳ Ｐゴシック" charset="0"/>
          <a:cs typeface="+mn-cs"/>
        </a:defRPr>
      </a:lvl2pPr>
      <a:lvl3pPr marL="857228" indent="-171446" algn="l" defTabSz="342892"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ＭＳ Ｐゴシック" charset="0"/>
          <a:cs typeface="+mn-cs"/>
        </a:defRPr>
      </a:lvl3pPr>
      <a:lvl4pPr marL="1200120" indent="-171446" algn="l" defTabSz="342892"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ＭＳ Ｐゴシック" charset="0"/>
          <a:cs typeface="+mn-cs"/>
        </a:defRPr>
      </a:lvl4pPr>
      <a:lvl5pPr marL="1543012" indent="-171446" algn="l" defTabSz="342892"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ＭＳ Ｐゴシック" charset="0"/>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IRRV May 2016</a:t>
            </a:r>
            <a:endParaRPr lang="en-GB" dirty="0"/>
          </a:p>
        </p:txBody>
      </p:sp>
      <p:sp>
        <p:nvSpPr>
          <p:cNvPr id="3" name="Content Placeholder 2"/>
          <p:cNvSpPr>
            <a:spLocks noGrp="1"/>
          </p:cNvSpPr>
          <p:nvPr>
            <p:ph idx="1"/>
          </p:nvPr>
        </p:nvSpPr>
        <p:spPr>
          <a:xfrm>
            <a:off x="2223247" y="1885840"/>
            <a:ext cx="4697506" cy="1332490"/>
          </a:xfrm>
        </p:spPr>
        <p:txBody>
          <a:bodyPr/>
          <a:lstStyle/>
          <a:p>
            <a:pPr marL="0" indent="0" algn="ctr">
              <a:buNone/>
            </a:pPr>
            <a:r>
              <a:rPr lang="en-GB" dirty="0" smtClean="0"/>
              <a:t>City Deal, Devolution and 100% retention of Business Rate, how it works in South Gloucestershire and the West Of England</a:t>
            </a:r>
            <a:endParaRPr lang="en-GB" dirty="0"/>
          </a:p>
        </p:txBody>
      </p:sp>
    </p:spTree>
    <p:extLst>
      <p:ext uri="{BB962C8B-B14F-4D97-AF65-F5344CB8AC3E}">
        <p14:creationId xmlns:p14="http://schemas.microsoft.com/office/powerpoint/2010/main" val="4011131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City Deal</a:t>
            </a:r>
            <a:endParaRPr lang="en-GB" dirty="0"/>
          </a:p>
        </p:txBody>
      </p:sp>
      <p:sp>
        <p:nvSpPr>
          <p:cNvPr id="3" name="Content Placeholder 2"/>
          <p:cNvSpPr>
            <a:spLocks noGrp="1"/>
          </p:cNvSpPr>
          <p:nvPr>
            <p:ph idx="1"/>
          </p:nvPr>
        </p:nvSpPr>
        <p:spPr>
          <a:xfrm>
            <a:off x="457200" y="1126691"/>
            <a:ext cx="8229600" cy="4619680"/>
          </a:xfrm>
        </p:spPr>
        <p:txBody>
          <a:bodyPr/>
          <a:lstStyle/>
          <a:p>
            <a:r>
              <a:rPr lang="en-GB" dirty="0" smtClean="0"/>
              <a:t>Needed to negotiate current baseline, keep growth above this baseline but also risk of falling below.</a:t>
            </a:r>
          </a:p>
          <a:p>
            <a:r>
              <a:rPr lang="en-GB" dirty="0" smtClean="0"/>
              <a:t>The £500m EDF income comes in over 25 years, tail ended, but </a:t>
            </a:r>
            <a:r>
              <a:rPr lang="en-GB" dirty="0" err="1" smtClean="0"/>
              <a:t>WoE</a:t>
            </a:r>
            <a:r>
              <a:rPr lang="en-GB" dirty="0" smtClean="0"/>
              <a:t> wanted to invest upfront</a:t>
            </a:r>
          </a:p>
          <a:p>
            <a:r>
              <a:rPr lang="en-GB" dirty="0" smtClean="0"/>
              <a:t>Borrowing on ‘promise’ of future income streams</a:t>
            </a:r>
          </a:p>
          <a:p>
            <a:pPr lvl="1"/>
            <a:r>
              <a:rPr lang="en-GB" dirty="0" smtClean="0"/>
              <a:t>Risks including certainty of growth, future national changes</a:t>
            </a:r>
          </a:p>
          <a:p>
            <a:r>
              <a:rPr lang="en-GB" dirty="0" smtClean="0"/>
              <a:t>Each local council has to underwrite it’s borrowing should the EDF not be sufficient</a:t>
            </a:r>
          </a:p>
          <a:p>
            <a:r>
              <a:rPr lang="en-GB" dirty="0" smtClean="0"/>
              <a:t>Delivery of £500m infrastructure list focussed around priorities interventions, not where the funding was raised</a:t>
            </a:r>
          </a:p>
          <a:p>
            <a:r>
              <a:rPr lang="en-GB" dirty="0" smtClean="0"/>
              <a:t>Delivery of schemes now underway – Arena, Filton transport package, Bath city of ideas, Weston skills.</a:t>
            </a:r>
            <a:endParaRPr lang="en-GB" dirty="0"/>
          </a:p>
        </p:txBody>
      </p:sp>
    </p:spTree>
    <p:extLst>
      <p:ext uri="{BB962C8B-B14F-4D97-AF65-F5344CB8AC3E}">
        <p14:creationId xmlns:p14="http://schemas.microsoft.com/office/powerpoint/2010/main" val="4226479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From City Deals to Devolution</a:t>
            </a:r>
            <a:endParaRPr lang="en-GB" dirty="0"/>
          </a:p>
        </p:txBody>
      </p:sp>
    </p:spTree>
    <p:extLst>
      <p:ext uri="{BB962C8B-B14F-4D97-AF65-F5344CB8AC3E}">
        <p14:creationId xmlns:p14="http://schemas.microsoft.com/office/powerpoint/2010/main" val="3613158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p:cNvSpPr>
          <p:nvPr/>
        </p:nvSpPr>
        <p:spPr bwMode="auto">
          <a:xfrm>
            <a:off x="455613" y="273050"/>
            <a:ext cx="823118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spcBef>
                <a:spcPct val="20000"/>
              </a:spcBef>
              <a:buFont typeface="Arial" panose="020B0604020202020204" pitchFamily="34" charset="0"/>
              <a:buChar char="•"/>
              <a:defRPr sz="2800">
                <a:solidFill>
                  <a:srgbClr val="1B4298"/>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3200" b="1">
                <a:solidFill>
                  <a:srgbClr val="49AA42"/>
                </a:solidFill>
                <a:cs typeface="Arial" panose="020B0604020202020204" pitchFamily="34" charset="0"/>
              </a:rPr>
              <a:t>What?</a:t>
            </a:r>
          </a:p>
        </p:txBody>
      </p:sp>
      <p:sp>
        <p:nvSpPr>
          <p:cNvPr id="8196" name="Content Placeholder 2"/>
          <p:cNvSpPr>
            <a:spLocks/>
          </p:cNvSpPr>
          <p:nvPr/>
        </p:nvSpPr>
        <p:spPr bwMode="auto">
          <a:xfrm>
            <a:off x="376238" y="993775"/>
            <a:ext cx="8388350" cy="4556125"/>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spcBef>
                <a:spcPct val="20000"/>
              </a:spcBef>
              <a:buFont typeface="Arial" panose="020B0604020202020204" pitchFamily="34" charset="0"/>
              <a:buChar char="•"/>
              <a:defRPr sz="2800">
                <a:solidFill>
                  <a:srgbClr val="1B4298"/>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742950" indent="-3429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342900" indent="-342900" eaLnBrk="1" hangingPunct="1">
              <a:spcBef>
                <a:spcPts val="600"/>
              </a:spcBef>
              <a:spcAft>
                <a:spcPts val="600"/>
              </a:spcAft>
              <a:defRPr/>
            </a:pPr>
            <a:r>
              <a:rPr lang="en-GB" altLang="en-US" sz="2300" dirty="0" smtClean="0"/>
              <a:t>South Gloucestershire, Bristol, North Somerset, B&amp;NES</a:t>
            </a:r>
          </a:p>
          <a:p>
            <a:pPr marL="342900" indent="-342900" eaLnBrk="1" hangingPunct="1">
              <a:spcBef>
                <a:spcPts val="600"/>
              </a:spcBef>
              <a:spcAft>
                <a:spcPts val="600"/>
              </a:spcAft>
              <a:defRPr/>
            </a:pPr>
            <a:r>
              <a:rPr lang="en-GB" altLang="en-US" sz="2300" dirty="0" smtClean="0"/>
              <a:t>£900m investment to the region </a:t>
            </a:r>
          </a:p>
          <a:p>
            <a:pPr marL="342900" indent="-342900" eaLnBrk="1" hangingPunct="1">
              <a:spcBef>
                <a:spcPts val="600"/>
              </a:spcBef>
              <a:spcAft>
                <a:spcPts val="600"/>
              </a:spcAft>
              <a:defRPr/>
            </a:pPr>
            <a:r>
              <a:rPr lang="en-GB" altLang="en-US" sz="2300" dirty="0" smtClean="0"/>
              <a:t>Additional powers from central government</a:t>
            </a:r>
          </a:p>
          <a:p>
            <a:pPr marL="342900" indent="-342900" eaLnBrk="1" hangingPunct="1">
              <a:spcBef>
                <a:spcPts val="600"/>
              </a:spcBef>
              <a:spcAft>
                <a:spcPts val="600"/>
              </a:spcAft>
              <a:defRPr/>
            </a:pPr>
            <a:r>
              <a:rPr lang="en-US" altLang="en-US" sz="2300" dirty="0" smtClean="0"/>
              <a:t>Payment by Results deal</a:t>
            </a:r>
          </a:p>
          <a:p>
            <a:pPr marL="342900" indent="-342900" eaLnBrk="1" hangingPunct="1">
              <a:spcBef>
                <a:spcPts val="600"/>
              </a:spcBef>
              <a:spcAft>
                <a:spcPts val="600"/>
              </a:spcAft>
              <a:defRPr/>
            </a:pPr>
            <a:r>
              <a:rPr lang="en-GB" altLang="en-US" sz="2300" dirty="0" smtClean="0">
                <a:cs typeface="Arial" panose="020B0604020202020204" pitchFamily="34" charset="0"/>
              </a:rPr>
              <a:t>Central Government repays investment on achievement of growth</a:t>
            </a:r>
          </a:p>
          <a:p>
            <a:pPr marL="342900" indent="-342900" eaLnBrk="1" hangingPunct="1">
              <a:spcBef>
                <a:spcPts val="600"/>
              </a:spcBef>
              <a:spcAft>
                <a:spcPts val="600"/>
              </a:spcAft>
              <a:defRPr/>
            </a:pPr>
            <a:r>
              <a:rPr lang="en-GB" altLang="en-US" sz="2300" dirty="0" smtClean="0">
                <a:cs typeface="Arial" panose="020B0604020202020204" pitchFamily="34" charset="0"/>
              </a:rPr>
              <a:t>West of England (</a:t>
            </a:r>
            <a:r>
              <a:rPr lang="en-GB" altLang="en-US" sz="2300" dirty="0" err="1" smtClean="0">
                <a:cs typeface="Arial" panose="020B0604020202020204" pitchFamily="34" charset="0"/>
              </a:rPr>
              <a:t>WoE</a:t>
            </a:r>
            <a:r>
              <a:rPr lang="en-GB" altLang="en-US" sz="2300" dirty="0" smtClean="0">
                <a:cs typeface="Arial" panose="020B0604020202020204" pitchFamily="34" charset="0"/>
              </a:rPr>
              <a:t>) elected Metro Mayor</a:t>
            </a:r>
          </a:p>
          <a:p>
            <a:pPr marL="342900" indent="-342900" eaLnBrk="1" hangingPunct="1">
              <a:spcBef>
                <a:spcPts val="600"/>
              </a:spcBef>
              <a:spcAft>
                <a:spcPts val="600"/>
              </a:spcAft>
              <a:defRPr/>
            </a:pPr>
            <a:r>
              <a:rPr lang="en-GB" altLang="en-US" sz="2300" dirty="0" smtClean="0">
                <a:cs typeface="Arial" panose="020B0604020202020204" pitchFamily="34" charset="0"/>
              </a:rPr>
              <a:t>Signed by council leaders and Bristol Mayor</a:t>
            </a:r>
          </a:p>
          <a:p>
            <a:pPr marL="342900" indent="-342900" eaLnBrk="1" hangingPunct="1">
              <a:spcBef>
                <a:spcPts val="600"/>
              </a:spcBef>
              <a:spcAft>
                <a:spcPts val="600"/>
              </a:spcAft>
              <a:defRPr/>
            </a:pPr>
            <a:r>
              <a:rPr lang="en-GB" altLang="en-US" sz="2300" dirty="0" smtClean="0">
                <a:cs typeface="Arial" panose="020B0604020202020204" pitchFamily="34" charset="0"/>
              </a:rPr>
              <a:t>Announced by George Osborne in March budget speech</a:t>
            </a:r>
          </a:p>
          <a:p>
            <a:pPr>
              <a:lnSpc>
                <a:spcPct val="80000"/>
              </a:lnSpc>
              <a:buFont typeface="Arial" panose="020B0604020202020204" pitchFamily="34" charset="0"/>
              <a:buNone/>
              <a:defRPr/>
            </a:pPr>
            <a:endParaRPr lang="en-US" altLang="en-US" sz="2400" dirty="0" smtClean="0"/>
          </a:p>
        </p:txBody>
      </p:sp>
    </p:spTree>
    <p:extLst>
      <p:ext uri="{BB962C8B-B14F-4D97-AF65-F5344CB8AC3E}">
        <p14:creationId xmlns:p14="http://schemas.microsoft.com/office/powerpoint/2010/main" val="10907823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p:cNvSpPr>
          <p:nvPr/>
        </p:nvSpPr>
        <p:spPr bwMode="auto">
          <a:xfrm>
            <a:off x="455613" y="273050"/>
            <a:ext cx="823118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spcBef>
                <a:spcPct val="20000"/>
              </a:spcBef>
              <a:buFont typeface="Arial" panose="020B0604020202020204" pitchFamily="34" charset="0"/>
              <a:buChar char="•"/>
              <a:defRPr sz="2800">
                <a:solidFill>
                  <a:srgbClr val="1B4298"/>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3200" b="1">
                <a:solidFill>
                  <a:srgbClr val="49AA42"/>
                </a:solidFill>
                <a:cs typeface="Arial" panose="020B0604020202020204" pitchFamily="34" charset="0"/>
              </a:rPr>
              <a:t>Why?</a:t>
            </a:r>
          </a:p>
        </p:txBody>
      </p:sp>
      <p:sp>
        <p:nvSpPr>
          <p:cNvPr id="8196" name="Content Placeholder 2"/>
          <p:cNvSpPr>
            <a:spLocks/>
          </p:cNvSpPr>
          <p:nvPr/>
        </p:nvSpPr>
        <p:spPr bwMode="auto">
          <a:xfrm>
            <a:off x="376238" y="993775"/>
            <a:ext cx="5830887" cy="4856163"/>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spcBef>
                <a:spcPct val="20000"/>
              </a:spcBef>
              <a:buFont typeface="Arial" panose="020B0604020202020204" pitchFamily="34" charset="0"/>
              <a:buChar char="•"/>
              <a:defRPr sz="2800">
                <a:solidFill>
                  <a:srgbClr val="1B4298"/>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742950" indent="-3429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342900" indent="-342900" eaLnBrk="1" hangingPunct="1">
              <a:spcBef>
                <a:spcPts val="600"/>
              </a:spcBef>
              <a:spcAft>
                <a:spcPts val="600"/>
              </a:spcAft>
              <a:defRPr/>
            </a:pPr>
            <a:r>
              <a:rPr lang="en-GB" altLang="en-US" sz="2300" dirty="0" smtClean="0"/>
              <a:t>Drive growth and productivity in </a:t>
            </a:r>
            <a:r>
              <a:rPr lang="en-GB" altLang="en-US" sz="2300" dirty="0" err="1" smtClean="0"/>
              <a:t>WoE</a:t>
            </a:r>
            <a:endParaRPr lang="en-GB" altLang="en-US" sz="2300" dirty="0" smtClean="0"/>
          </a:p>
          <a:p>
            <a:pPr marL="342900" indent="-342900" eaLnBrk="1" hangingPunct="1">
              <a:spcBef>
                <a:spcPts val="600"/>
              </a:spcBef>
              <a:spcAft>
                <a:spcPts val="600"/>
              </a:spcAft>
              <a:defRPr/>
            </a:pPr>
            <a:r>
              <a:rPr lang="en-GB" altLang="en-US" sz="2300" dirty="0" smtClean="0"/>
              <a:t>Triples spending on major transport over the next 10 years in line with the </a:t>
            </a:r>
            <a:r>
              <a:rPr lang="en-GB" altLang="en-US" sz="2300" b="1" dirty="0" smtClean="0"/>
              <a:t>Joint Transport Study</a:t>
            </a:r>
          </a:p>
          <a:p>
            <a:pPr marL="342900" indent="-342900" eaLnBrk="1" hangingPunct="1">
              <a:spcBef>
                <a:spcPts val="600"/>
              </a:spcBef>
              <a:spcAft>
                <a:spcPts val="600"/>
              </a:spcAft>
              <a:defRPr/>
            </a:pPr>
            <a:r>
              <a:rPr lang="en-GB" altLang="en-US" sz="2300" dirty="0"/>
              <a:t>B</a:t>
            </a:r>
            <a:r>
              <a:rPr lang="en-GB" altLang="en-US" sz="2300" dirty="0" smtClean="0"/>
              <a:t>etter access to employment, homes and transport</a:t>
            </a:r>
          </a:p>
          <a:p>
            <a:pPr marL="342900" indent="-342900" eaLnBrk="1" hangingPunct="1">
              <a:spcBef>
                <a:spcPts val="600"/>
              </a:spcBef>
              <a:spcAft>
                <a:spcPts val="600"/>
              </a:spcAft>
              <a:defRPr/>
            </a:pPr>
            <a:r>
              <a:rPr lang="en-GB" altLang="en-US" sz="2300" dirty="0"/>
              <a:t>Enhanced powers to speed </a:t>
            </a:r>
            <a:r>
              <a:rPr lang="en-GB" altLang="en-US" sz="2300" dirty="0" smtClean="0"/>
              <a:t>up new </a:t>
            </a:r>
            <a:r>
              <a:rPr lang="en-GB" altLang="en-US" sz="2300" dirty="0"/>
              <a:t>housing in line with </a:t>
            </a:r>
            <a:r>
              <a:rPr lang="en-GB" altLang="en-US" sz="2300" b="1" dirty="0" smtClean="0"/>
              <a:t>Joint Spatial Plan</a:t>
            </a:r>
          </a:p>
          <a:p>
            <a:pPr marL="342900" indent="-342900" eaLnBrk="1" hangingPunct="1">
              <a:spcBef>
                <a:spcPts val="600"/>
              </a:spcBef>
              <a:spcAft>
                <a:spcPts val="600"/>
              </a:spcAft>
              <a:defRPr/>
            </a:pPr>
            <a:r>
              <a:rPr lang="en-GB" altLang="en-US" sz="2300" dirty="0"/>
              <a:t>Responsibility for </a:t>
            </a:r>
            <a:r>
              <a:rPr lang="en-GB" altLang="en-US" sz="2300" dirty="0" smtClean="0"/>
              <a:t>new </a:t>
            </a:r>
            <a:r>
              <a:rPr lang="en-GB" altLang="en-US" sz="2300" dirty="0"/>
              <a:t>Adult Education </a:t>
            </a:r>
            <a:r>
              <a:rPr lang="en-GB" altLang="en-US" sz="2300" dirty="0" smtClean="0"/>
              <a:t>Budget and involvement in Work and Health programmes</a:t>
            </a:r>
            <a:endParaRPr lang="en-GB" altLang="en-US" sz="2300" dirty="0"/>
          </a:p>
          <a:p>
            <a:pPr marL="342900" indent="-342900" eaLnBrk="1" hangingPunct="1">
              <a:spcBef>
                <a:spcPts val="600"/>
              </a:spcBef>
              <a:spcAft>
                <a:spcPts val="600"/>
              </a:spcAft>
              <a:defRPr/>
            </a:pPr>
            <a:endParaRPr lang="en-GB" altLang="en-US" sz="2300" dirty="0"/>
          </a:p>
          <a:p>
            <a:pPr marL="342900" indent="-342900" eaLnBrk="1" hangingPunct="1">
              <a:spcBef>
                <a:spcPts val="600"/>
              </a:spcBef>
              <a:spcAft>
                <a:spcPts val="600"/>
              </a:spcAft>
              <a:defRPr/>
            </a:pPr>
            <a:endParaRPr lang="en-GB" altLang="en-US" sz="2300" dirty="0" smtClean="0"/>
          </a:p>
          <a:p>
            <a:pPr marL="342900" indent="-342900" eaLnBrk="1" hangingPunct="1">
              <a:spcBef>
                <a:spcPts val="600"/>
              </a:spcBef>
              <a:spcAft>
                <a:spcPts val="600"/>
              </a:spcAft>
              <a:defRPr/>
            </a:pPr>
            <a:endParaRPr lang="en-GB" altLang="en-US" sz="2300" dirty="0" smtClean="0"/>
          </a:p>
          <a:p>
            <a:pPr>
              <a:lnSpc>
                <a:spcPct val="80000"/>
              </a:lnSpc>
              <a:buFont typeface="Arial" panose="020B0604020202020204" pitchFamily="34" charset="0"/>
              <a:buNone/>
              <a:defRPr/>
            </a:pPr>
            <a:endParaRPr lang="en-US" altLang="en-US" sz="2400" dirty="0" smtClean="0"/>
          </a:p>
        </p:txBody>
      </p:sp>
      <p:pic>
        <p:nvPicPr>
          <p:cNvPr id="1024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07125" y="969963"/>
            <a:ext cx="2527300" cy="369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34155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p:cNvSpPr>
          <p:nvPr/>
        </p:nvSpPr>
        <p:spPr bwMode="auto">
          <a:xfrm>
            <a:off x="531813" y="145394"/>
            <a:ext cx="8231187" cy="571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spcBef>
                <a:spcPct val="20000"/>
              </a:spcBef>
              <a:buFont typeface="Arial" panose="020B0604020202020204" pitchFamily="34" charset="0"/>
              <a:buChar char="•"/>
              <a:defRPr sz="2800">
                <a:solidFill>
                  <a:srgbClr val="1B4298"/>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3200" b="1" dirty="0" smtClean="0">
                <a:solidFill>
                  <a:srgbClr val="49AA42"/>
                </a:solidFill>
                <a:cs typeface="Arial" panose="020B0604020202020204" pitchFamily="34" charset="0"/>
              </a:rPr>
              <a:t>Devolution - What </a:t>
            </a:r>
            <a:r>
              <a:rPr lang="en-GB" altLang="en-US" sz="3200" b="1" dirty="0">
                <a:solidFill>
                  <a:srgbClr val="49AA42"/>
                </a:solidFill>
                <a:cs typeface="Arial" panose="020B0604020202020204" pitchFamily="34" charset="0"/>
              </a:rPr>
              <a:t>it would mean </a:t>
            </a:r>
            <a:r>
              <a:rPr lang="en-GB" altLang="en-US" sz="3200" b="1" dirty="0" err="1" smtClean="0">
                <a:solidFill>
                  <a:srgbClr val="49AA42"/>
                </a:solidFill>
                <a:cs typeface="Arial" panose="020B0604020202020204" pitchFamily="34" charset="0"/>
              </a:rPr>
              <a:t>WoE</a:t>
            </a:r>
            <a:r>
              <a:rPr lang="en-GB" altLang="en-US" sz="3200" b="1" dirty="0" smtClean="0">
                <a:solidFill>
                  <a:srgbClr val="49AA42"/>
                </a:solidFill>
                <a:cs typeface="Arial" panose="020B0604020202020204" pitchFamily="34" charset="0"/>
              </a:rPr>
              <a:t>?</a:t>
            </a:r>
            <a:endParaRPr lang="en-GB" altLang="en-US" sz="3200" b="1" dirty="0">
              <a:solidFill>
                <a:srgbClr val="49AA42"/>
              </a:solidFill>
              <a:cs typeface="Arial" panose="020B0604020202020204" pitchFamily="34" charset="0"/>
            </a:endParaRPr>
          </a:p>
        </p:txBody>
      </p:sp>
      <p:sp>
        <p:nvSpPr>
          <p:cNvPr id="12291" name="Content Placeholder 2"/>
          <p:cNvSpPr>
            <a:spLocks/>
          </p:cNvSpPr>
          <p:nvPr/>
        </p:nvSpPr>
        <p:spPr bwMode="auto">
          <a:xfrm>
            <a:off x="376238" y="3570310"/>
            <a:ext cx="8767762" cy="2232025"/>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marL="342900" indent="-342900">
              <a:spcBef>
                <a:spcPct val="20000"/>
              </a:spcBef>
              <a:buFont typeface="Arial" panose="020B0604020202020204" pitchFamily="34" charset="0"/>
              <a:buChar char="•"/>
              <a:defRPr sz="2800">
                <a:solidFill>
                  <a:srgbClr val="1B4298"/>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742950" indent="-3429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ts val="600"/>
              </a:spcBef>
              <a:spcAft>
                <a:spcPts val="600"/>
              </a:spcAft>
            </a:pPr>
            <a:r>
              <a:rPr lang="en-GB" altLang="en-US" sz="2300" dirty="0" err="1"/>
              <a:t>WoE</a:t>
            </a:r>
            <a:r>
              <a:rPr lang="en-GB" altLang="en-US" sz="2300" dirty="0"/>
              <a:t> Combined Authority and a new </a:t>
            </a:r>
            <a:r>
              <a:rPr lang="en-GB" altLang="en-US" sz="2300" dirty="0" err="1"/>
              <a:t>WoE</a:t>
            </a:r>
            <a:r>
              <a:rPr lang="en-GB" altLang="en-US" sz="2300" dirty="0"/>
              <a:t> elected Metro </a:t>
            </a:r>
            <a:r>
              <a:rPr lang="en-GB" altLang="en-US" sz="2300" dirty="0" smtClean="0"/>
              <a:t>Mayor</a:t>
            </a:r>
          </a:p>
          <a:p>
            <a:pPr lvl="1" eaLnBrk="1" hangingPunct="1">
              <a:spcBef>
                <a:spcPts val="600"/>
              </a:spcBef>
              <a:spcAft>
                <a:spcPts val="600"/>
              </a:spcAft>
            </a:pPr>
            <a:r>
              <a:rPr lang="en-GB" altLang="en-US" sz="2000" dirty="0" smtClean="0"/>
              <a:t>Mayor Chair, one vote of five but some specific powers </a:t>
            </a:r>
            <a:endParaRPr lang="en-GB" altLang="en-US" sz="2000" dirty="0"/>
          </a:p>
          <a:p>
            <a:pPr eaLnBrk="1" hangingPunct="1">
              <a:spcBef>
                <a:spcPts val="600"/>
              </a:spcBef>
              <a:spcAft>
                <a:spcPts val="600"/>
              </a:spcAft>
            </a:pPr>
            <a:r>
              <a:rPr lang="en-GB" altLang="en-US" sz="2300" dirty="0"/>
              <a:t>Protects the integrity of the four existing </a:t>
            </a:r>
            <a:r>
              <a:rPr lang="en-GB" altLang="en-US" sz="2300" dirty="0" err="1"/>
              <a:t>WoE</a:t>
            </a:r>
            <a:r>
              <a:rPr lang="en-GB" altLang="en-US" sz="2300" dirty="0"/>
              <a:t> local authorities</a:t>
            </a:r>
          </a:p>
          <a:p>
            <a:pPr eaLnBrk="1" hangingPunct="1">
              <a:spcBef>
                <a:spcPts val="600"/>
              </a:spcBef>
              <a:spcAft>
                <a:spcPts val="600"/>
              </a:spcAft>
            </a:pPr>
            <a:r>
              <a:rPr lang="en-GB" altLang="en-US" sz="2300" dirty="0"/>
              <a:t>No intention to take existing powers from local authorities without agreement</a:t>
            </a:r>
            <a:endParaRPr lang="en-GB" altLang="en-US" sz="2300" dirty="0">
              <a:cs typeface="Arial" panose="020B0604020202020204" pitchFamily="34" charset="0"/>
            </a:endParaRPr>
          </a:p>
        </p:txBody>
      </p:sp>
      <p:sp>
        <p:nvSpPr>
          <p:cNvPr id="12292" name="Content Placeholder 2"/>
          <p:cNvSpPr>
            <a:spLocks/>
          </p:cNvSpPr>
          <p:nvPr/>
        </p:nvSpPr>
        <p:spPr bwMode="auto">
          <a:xfrm>
            <a:off x="455613" y="783845"/>
            <a:ext cx="5360987" cy="2999254"/>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marL="342900" indent="-342900">
              <a:spcBef>
                <a:spcPct val="20000"/>
              </a:spcBef>
              <a:buFont typeface="Arial" panose="020B0604020202020204" pitchFamily="34" charset="0"/>
              <a:buChar char="•"/>
              <a:defRPr sz="2800">
                <a:solidFill>
                  <a:srgbClr val="1B4298"/>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742950" indent="-3429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ts val="600"/>
              </a:spcBef>
              <a:spcAft>
                <a:spcPts val="600"/>
              </a:spcAft>
              <a:defRPr/>
            </a:pPr>
            <a:r>
              <a:rPr lang="en-GB" altLang="en-US" sz="2300" dirty="0" smtClean="0"/>
              <a:t>Additional powers devolved from Central Government:</a:t>
            </a:r>
          </a:p>
          <a:p>
            <a:pPr>
              <a:spcBef>
                <a:spcPts val="600"/>
              </a:spcBef>
              <a:spcAft>
                <a:spcPts val="600"/>
              </a:spcAft>
              <a:defRPr/>
            </a:pPr>
            <a:r>
              <a:rPr lang="en-GB" altLang="en-US" sz="1400" dirty="0" smtClean="0">
                <a:solidFill>
                  <a:srgbClr val="49AA42"/>
                </a:solidFill>
              </a:rPr>
              <a:t>£900m Investment Fund to deliver infrastructure</a:t>
            </a:r>
          </a:p>
          <a:p>
            <a:pPr>
              <a:spcBef>
                <a:spcPts val="600"/>
              </a:spcBef>
              <a:spcAft>
                <a:spcPts val="600"/>
              </a:spcAft>
              <a:defRPr/>
            </a:pPr>
            <a:r>
              <a:rPr lang="en-GB" altLang="en-US" sz="1400" dirty="0" smtClean="0">
                <a:solidFill>
                  <a:srgbClr val="49AA42"/>
                </a:solidFill>
              </a:rPr>
              <a:t>Devolution of multi-year transport budgets</a:t>
            </a:r>
          </a:p>
          <a:p>
            <a:pPr>
              <a:spcBef>
                <a:spcPts val="600"/>
              </a:spcBef>
              <a:spcAft>
                <a:spcPts val="600"/>
              </a:spcAft>
              <a:defRPr/>
            </a:pPr>
            <a:r>
              <a:rPr lang="en-GB" altLang="en-US" sz="1400" dirty="0" smtClean="0">
                <a:solidFill>
                  <a:srgbClr val="49AA42"/>
                </a:solidFill>
              </a:rPr>
              <a:t>Responsibility for the new Adult Education Budget</a:t>
            </a:r>
          </a:p>
          <a:p>
            <a:pPr>
              <a:spcBef>
                <a:spcPts val="600"/>
              </a:spcBef>
              <a:spcAft>
                <a:spcPts val="600"/>
              </a:spcAft>
              <a:defRPr/>
            </a:pPr>
            <a:r>
              <a:rPr lang="en-GB" altLang="en-US" sz="1400" dirty="0" smtClean="0">
                <a:solidFill>
                  <a:srgbClr val="49AA42"/>
                </a:solidFill>
              </a:rPr>
              <a:t>Enhanced powers to speed up the delivery of new housing in line with the Joint Spatial Plan</a:t>
            </a:r>
          </a:p>
          <a:p>
            <a:pPr>
              <a:spcBef>
                <a:spcPts val="600"/>
              </a:spcBef>
              <a:spcAft>
                <a:spcPts val="600"/>
              </a:spcAft>
              <a:defRPr/>
            </a:pPr>
            <a:r>
              <a:rPr lang="en-GB" altLang="en-US" sz="1400" dirty="0" smtClean="0">
                <a:solidFill>
                  <a:srgbClr val="49AA42"/>
                </a:solidFill>
              </a:rPr>
              <a:t>Protection of City Deal</a:t>
            </a:r>
          </a:p>
          <a:p>
            <a:pPr>
              <a:spcBef>
                <a:spcPts val="600"/>
              </a:spcBef>
              <a:spcAft>
                <a:spcPts val="600"/>
              </a:spcAft>
              <a:defRPr/>
            </a:pPr>
            <a:endParaRPr lang="en-GB" altLang="en-US" sz="1100" dirty="0" smtClean="0"/>
          </a:p>
          <a:p>
            <a:pPr marL="0" indent="0" eaLnBrk="1" hangingPunct="1">
              <a:lnSpc>
                <a:spcPct val="80000"/>
              </a:lnSpc>
              <a:buFont typeface="Arial" panose="020B0604020202020204" pitchFamily="34" charset="0"/>
              <a:buNone/>
              <a:defRPr/>
            </a:pPr>
            <a:endParaRPr lang="en-GB" altLang="en-US" dirty="0" smtClean="0">
              <a:cs typeface="Arial" panose="020B0604020202020204" pitchFamily="34" charset="0"/>
            </a:endParaRPr>
          </a:p>
          <a:p>
            <a:pPr eaLnBrk="1" hangingPunct="1">
              <a:buFont typeface="Wingdings" panose="05000000000000000000" pitchFamily="2" charset="2"/>
              <a:buChar char="§"/>
              <a:defRPr/>
            </a:pPr>
            <a:endParaRPr lang="en-GB" altLang="en-US" sz="2400" dirty="0" smtClean="0">
              <a:cs typeface="Arial" panose="020B0604020202020204" pitchFamily="34" charset="0"/>
            </a:endParaRPr>
          </a:p>
          <a:p>
            <a:pPr eaLnBrk="1" hangingPunct="1">
              <a:buFont typeface="Wingdings" panose="05000000000000000000" pitchFamily="2" charset="2"/>
              <a:buChar char="§"/>
              <a:defRPr/>
            </a:pPr>
            <a:endParaRPr lang="en-GB" altLang="en-US" dirty="0" smtClean="0">
              <a:cs typeface="Arial" panose="020B0604020202020204" pitchFamily="34" charset="0"/>
            </a:endParaRPr>
          </a:p>
        </p:txBody>
      </p:sp>
      <p:pic>
        <p:nvPicPr>
          <p:cNvPr id="1229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29300" y="992188"/>
            <a:ext cx="2857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14211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p:cNvSpPr>
          <p:nvPr/>
        </p:nvSpPr>
        <p:spPr bwMode="auto">
          <a:xfrm>
            <a:off x="455613" y="273050"/>
            <a:ext cx="823118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spcBef>
                <a:spcPct val="20000"/>
              </a:spcBef>
              <a:buFont typeface="Arial" panose="020B0604020202020204" pitchFamily="34" charset="0"/>
              <a:buChar char="•"/>
              <a:defRPr sz="2800">
                <a:solidFill>
                  <a:srgbClr val="1B4298"/>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3200" b="1">
                <a:solidFill>
                  <a:srgbClr val="49AA42"/>
                </a:solidFill>
                <a:cs typeface="Arial" panose="020B0604020202020204" pitchFamily="34" charset="0"/>
              </a:rPr>
              <a:t>West of England Metro Mayor</a:t>
            </a:r>
          </a:p>
        </p:txBody>
      </p:sp>
      <p:sp>
        <p:nvSpPr>
          <p:cNvPr id="14339" name="Content Placeholder 2"/>
          <p:cNvSpPr>
            <a:spLocks/>
          </p:cNvSpPr>
          <p:nvPr/>
        </p:nvSpPr>
        <p:spPr bwMode="auto">
          <a:xfrm>
            <a:off x="455613" y="2884488"/>
            <a:ext cx="8229600" cy="3227387"/>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marL="342900" indent="-342900">
              <a:spcBef>
                <a:spcPct val="20000"/>
              </a:spcBef>
              <a:buFont typeface="Arial" panose="020B0604020202020204" pitchFamily="34" charset="0"/>
              <a:buChar char="•"/>
              <a:defRPr sz="2800">
                <a:solidFill>
                  <a:srgbClr val="1B4298"/>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742950" indent="-3429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ts val="600"/>
              </a:spcBef>
              <a:spcAft>
                <a:spcPts val="600"/>
              </a:spcAft>
            </a:pPr>
            <a:r>
              <a:rPr lang="en-GB" altLang="en-US" sz="2400"/>
              <a:t>Mayor will autonomously exercise new powers, but must consult Combined Authority on his/her strategies and spending plans, which it may reject</a:t>
            </a:r>
          </a:p>
          <a:p>
            <a:pPr>
              <a:spcBef>
                <a:spcPts val="600"/>
              </a:spcBef>
              <a:spcAft>
                <a:spcPts val="600"/>
              </a:spcAft>
            </a:pPr>
            <a:r>
              <a:rPr lang="en-GB" altLang="en-US" sz="2400"/>
              <a:t>The Mayor will have one vote as will other voting  members</a:t>
            </a:r>
          </a:p>
        </p:txBody>
      </p:sp>
      <p:sp>
        <p:nvSpPr>
          <p:cNvPr id="14340" name="Content Placeholder 2"/>
          <p:cNvSpPr>
            <a:spLocks/>
          </p:cNvSpPr>
          <p:nvPr/>
        </p:nvSpPr>
        <p:spPr bwMode="auto">
          <a:xfrm>
            <a:off x="455613" y="1144588"/>
            <a:ext cx="5324475" cy="1614487"/>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marL="342900" indent="-342900">
              <a:spcBef>
                <a:spcPct val="20000"/>
              </a:spcBef>
              <a:buFont typeface="Arial" panose="020B0604020202020204" pitchFamily="34" charset="0"/>
              <a:buChar char="•"/>
              <a:defRPr sz="2800">
                <a:solidFill>
                  <a:srgbClr val="1B4298"/>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742950" indent="-3429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ts val="600"/>
              </a:spcBef>
              <a:spcAft>
                <a:spcPts val="600"/>
              </a:spcAft>
            </a:pPr>
            <a:r>
              <a:rPr lang="en-GB" altLang="en-US" sz="2400"/>
              <a:t>Conditional on having a WoE Metro Mayor</a:t>
            </a:r>
          </a:p>
          <a:p>
            <a:pPr>
              <a:spcBef>
                <a:spcPts val="600"/>
              </a:spcBef>
              <a:spcAft>
                <a:spcPts val="600"/>
              </a:spcAft>
            </a:pPr>
            <a:r>
              <a:rPr lang="en-GB" altLang="en-US" sz="2400"/>
              <a:t>Mayor would act as Chair of the Combined Authority</a:t>
            </a:r>
          </a:p>
        </p:txBody>
      </p:sp>
      <p:pic>
        <p:nvPicPr>
          <p:cNvPr id="1434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80088" y="995363"/>
            <a:ext cx="2740025"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32068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38547"/>
            <a:ext cx="8229600" cy="651954"/>
          </a:xfrm>
        </p:spPr>
        <p:txBody>
          <a:bodyPr/>
          <a:lstStyle/>
          <a:p>
            <a:r>
              <a:rPr lang="en-GB" dirty="0" smtClean="0"/>
              <a:t>Devolution</a:t>
            </a:r>
            <a:endParaRPr lang="en-GB" dirty="0"/>
          </a:p>
        </p:txBody>
      </p:sp>
      <p:sp>
        <p:nvSpPr>
          <p:cNvPr id="5" name="Content Placeholder 4"/>
          <p:cNvSpPr>
            <a:spLocks noGrp="1"/>
          </p:cNvSpPr>
          <p:nvPr>
            <p:ph idx="1"/>
          </p:nvPr>
        </p:nvSpPr>
        <p:spPr>
          <a:xfrm>
            <a:off x="457200" y="821893"/>
            <a:ext cx="8229600" cy="4843798"/>
          </a:xfrm>
        </p:spPr>
        <p:txBody>
          <a:bodyPr/>
          <a:lstStyle/>
          <a:p>
            <a:r>
              <a:rPr lang="en-GB" dirty="0" smtClean="0"/>
              <a:t>Significant amount of work</a:t>
            </a:r>
          </a:p>
          <a:p>
            <a:pPr lvl="1"/>
            <a:r>
              <a:rPr lang="en-GB" dirty="0" smtClean="0"/>
              <a:t>First area (1 of 3) to go through this nationally</a:t>
            </a:r>
          </a:p>
          <a:p>
            <a:pPr lvl="1"/>
            <a:r>
              <a:rPr lang="en-GB" dirty="0" smtClean="0"/>
              <a:t>Detailing powers and legal framework for scheme by June</a:t>
            </a:r>
          </a:p>
          <a:p>
            <a:pPr lvl="1"/>
            <a:r>
              <a:rPr lang="en-GB" dirty="0" smtClean="0"/>
              <a:t>High level governance including </a:t>
            </a:r>
            <a:r>
              <a:rPr lang="en-GB" dirty="0" err="1" smtClean="0"/>
              <a:t>precepting</a:t>
            </a:r>
            <a:r>
              <a:rPr lang="en-GB" dirty="0" smtClean="0"/>
              <a:t>, Levy and Borrowing powers, and business rate powers of Mayor.</a:t>
            </a:r>
          </a:p>
          <a:p>
            <a:pPr lvl="1"/>
            <a:r>
              <a:rPr lang="en-GB" dirty="0" smtClean="0"/>
              <a:t>If council’s agree in June, CA needs to be set up, resourced and budget set in under 12 months</a:t>
            </a:r>
          </a:p>
          <a:p>
            <a:pPr lvl="2"/>
            <a:r>
              <a:rPr lang="en-GB" dirty="0" smtClean="0"/>
              <a:t>CA and Mayor separate entities</a:t>
            </a:r>
          </a:p>
          <a:p>
            <a:pPr lvl="1"/>
            <a:r>
              <a:rPr lang="en-GB" dirty="0" smtClean="0"/>
              <a:t>PBR deal – independent panel – detail not known</a:t>
            </a:r>
          </a:p>
          <a:p>
            <a:pPr lvl="1"/>
            <a:r>
              <a:rPr lang="en-GB" dirty="0"/>
              <a:t>3 or 4 councils, potential </a:t>
            </a:r>
            <a:r>
              <a:rPr lang="en-GB" dirty="0" smtClean="0"/>
              <a:t>impact?</a:t>
            </a:r>
            <a:endParaRPr lang="en-GB" dirty="0"/>
          </a:p>
          <a:p>
            <a:pPr lvl="1"/>
            <a:r>
              <a:rPr lang="en-GB" dirty="0" smtClean="0"/>
              <a:t>Potential links to 100% retention of business rates and single capital pot</a:t>
            </a:r>
          </a:p>
        </p:txBody>
      </p:sp>
    </p:spTree>
    <p:extLst>
      <p:ext uri="{BB962C8B-B14F-4D97-AF65-F5344CB8AC3E}">
        <p14:creationId xmlns:p14="http://schemas.microsoft.com/office/powerpoint/2010/main" val="2375475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2930" y="221615"/>
            <a:ext cx="7772400" cy="578485"/>
          </a:xfrm>
        </p:spPr>
        <p:txBody>
          <a:bodyPr/>
          <a:lstStyle/>
          <a:p>
            <a:r>
              <a:rPr lang="en-GB" dirty="0" smtClean="0"/>
              <a:t>Devolution – what happens now?</a:t>
            </a:r>
            <a:endParaRPr lang="en-GB" dirty="0"/>
          </a:p>
        </p:txBody>
      </p:sp>
      <p:sp>
        <p:nvSpPr>
          <p:cNvPr id="3" name="Subtitle 2"/>
          <p:cNvSpPr>
            <a:spLocks noGrp="1"/>
          </p:cNvSpPr>
          <p:nvPr>
            <p:ph type="subTitle" idx="1"/>
          </p:nvPr>
        </p:nvSpPr>
        <p:spPr>
          <a:xfrm>
            <a:off x="594360" y="1177290"/>
            <a:ext cx="7840980" cy="3367816"/>
          </a:xfrm>
        </p:spPr>
        <p:txBody>
          <a:bodyPr/>
          <a:lstStyle/>
          <a:p>
            <a:r>
              <a:rPr lang="en-GB" sz="2400" b="1" dirty="0" smtClean="0">
                <a:solidFill>
                  <a:srgbClr val="1B4298"/>
                </a:solidFill>
                <a:latin typeface="Arial" charset="0"/>
                <a:ea typeface="ＭＳ Ｐゴシック" pitchFamily="34" charset="-128"/>
              </a:rPr>
              <a:t>Stakeholder Engagement - May/June</a:t>
            </a:r>
          </a:p>
          <a:p>
            <a:r>
              <a:rPr lang="en-GB" sz="2400" b="1" dirty="0" smtClean="0">
                <a:solidFill>
                  <a:srgbClr val="1B4298"/>
                </a:solidFill>
                <a:latin typeface="Arial" charset="0"/>
                <a:ea typeface="ＭＳ Ｐゴシック" pitchFamily="34" charset="-128"/>
              </a:rPr>
              <a:t>June - Council Decisions</a:t>
            </a:r>
          </a:p>
          <a:p>
            <a:r>
              <a:rPr lang="en-GB" sz="2400" b="1" dirty="0" smtClean="0">
                <a:solidFill>
                  <a:srgbClr val="1B4298"/>
                </a:solidFill>
                <a:latin typeface="Arial" charset="0"/>
                <a:ea typeface="ＭＳ Ｐゴシック" pitchFamily="34" charset="-128"/>
              </a:rPr>
              <a:t>Public Consultation on Scheme(s) – July/August</a:t>
            </a:r>
          </a:p>
          <a:p>
            <a:r>
              <a:rPr lang="en-GB" sz="2400" b="1" dirty="0" smtClean="0">
                <a:solidFill>
                  <a:srgbClr val="1B4298"/>
                </a:solidFill>
                <a:latin typeface="Arial" charset="0"/>
                <a:ea typeface="ＭＳ Ｐゴシック" pitchFamily="34" charset="-128"/>
              </a:rPr>
              <a:t>Secretary of State Determination - October</a:t>
            </a:r>
          </a:p>
          <a:p>
            <a:r>
              <a:rPr lang="en-GB" sz="2400" b="1" dirty="0" smtClean="0">
                <a:solidFill>
                  <a:srgbClr val="1B4298"/>
                </a:solidFill>
                <a:latin typeface="Arial" charset="0"/>
                <a:ea typeface="ＭＳ Ｐゴシック" pitchFamily="34" charset="-128"/>
              </a:rPr>
              <a:t>Parliamentary Order - November 2016</a:t>
            </a:r>
          </a:p>
          <a:p>
            <a:r>
              <a:rPr lang="en-GB" sz="2400" b="1" dirty="0" smtClean="0">
                <a:solidFill>
                  <a:srgbClr val="1B4298"/>
                </a:solidFill>
                <a:latin typeface="Arial" charset="0"/>
                <a:ea typeface="ＭＳ Ｐゴシック" pitchFamily="34" charset="-128"/>
              </a:rPr>
              <a:t>Combined Authority Formation - 2017</a:t>
            </a:r>
          </a:p>
          <a:p>
            <a:r>
              <a:rPr lang="en-GB" sz="2400" b="1" dirty="0" smtClean="0">
                <a:solidFill>
                  <a:srgbClr val="1B4298"/>
                </a:solidFill>
                <a:latin typeface="Arial" charset="0"/>
                <a:ea typeface="ＭＳ Ｐゴシック" pitchFamily="34" charset="-128"/>
              </a:rPr>
              <a:t>Mayoral election May 2017</a:t>
            </a:r>
          </a:p>
          <a:p>
            <a:endParaRPr lang="en-GB" sz="3200" b="1" dirty="0">
              <a:solidFill>
                <a:srgbClr val="1B4298"/>
              </a:solidFill>
              <a:latin typeface="Arial" charset="0"/>
              <a:ea typeface="ＭＳ Ｐゴシック" pitchFamily="34" charset="-128"/>
            </a:endParaRPr>
          </a:p>
        </p:txBody>
      </p:sp>
    </p:spTree>
    <p:extLst>
      <p:ext uri="{BB962C8B-B14F-4D97-AF65-F5344CB8AC3E}">
        <p14:creationId xmlns:p14="http://schemas.microsoft.com/office/powerpoint/2010/main" val="8032539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New Local Government Finance System</a:t>
            </a:r>
            <a:endParaRPr lang="en-GB" dirty="0"/>
          </a:p>
        </p:txBody>
      </p:sp>
      <p:sp>
        <p:nvSpPr>
          <p:cNvPr id="3" name="Content Placeholder 2"/>
          <p:cNvSpPr>
            <a:spLocks noGrp="1"/>
          </p:cNvSpPr>
          <p:nvPr>
            <p:ph idx="1"/>
          </p:nvPr>
        </p:nvSpPr>
        <p:spPr>
          <a:xfrm>
            <a:off x="457200" y="1377708"/>
            <a:ext cx="8229600" cy="4054904"/>
          </a:xfrm>
        </p:spPr>
        <p:txBody>
          <a:bodyPr/>
          <a:lstStyle/>
          <a:p>
            <a:r>
              <a:rPr lang="en-GB" dirty="0" smtClean="0"/>
              <a:t>100% Retention of Business Rate</a:t>
            </a:r>
          </a:p>
          <a:p>
            <a:r>
              <a:rPr lang="en-GB" dirty="0" smtClean="0"/>
              <a:t>Fundamental shift in balance of funding for Local Government</a:t>
            </a:r>
          </a:p>
          <a:p>
            <a:r>
              <a:rPr lang="en-GB" dirty="0" smtClean="0"/>
              <a:t>Significant risk to councils medium term financial plans over the next 5 years</a:t>
            </a:r>
          </a:p>
          <a:p>
            <a:r>
              <a:rPr lang="en-GB" dirty="0" smtClean="0"/>
              <a:t>Critical to engage in development</a:t>
            </a:r>
          </a:p>
          <a:p>
            <a:endParaRPr lang="en-GB" dirty="0"/>
          </a:p>
          <a:p>
            <a:r>
              <a:rPr lang="en-GB" dirty="0" smtClean="0"/>
              <a:t>Current System</a:t>
            </a:r>
          </a:p>
          <a:p>
            <a:pPr lvl="1"/>
            <a:r>
              <a:rPr lang="en-GB" dirty="0" smtClean="0"/>
              <a:t>Keep 50% locally above baseline, less any levy. System of top ups and tariffs for national redistribution, plus a safety net.</a:t>
            </a:r>
          </a:p>
          <a:p>
            <a:pPr lvl="1"/>
            <a:r>
              <a:rPr lang="en-GB" dirty="0" smtClean="0"/>
              <a:t>Also pick up 50% of valuation appeal risk</a:t>
            </a:r>
            <a:endParaRPr lang="en-GB" dirty="0"/>
          </a:p>
        </p:txBody>
      </p:sp>
    </p:spTree>
    <p:extLst>
      <p:ext uri="{BB962C8B-B14F-4D97-AF65-F5344CB8AC3E}">
        <p14:creationId xmlns:p14="http://schemas.microsoft.com/office/powerpoint/2010/main" val="3385389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6689"/>
            <a:ext cx="8229600" cy="651954"/>
          </a:xfrm>
        </p:spPr>
        <p:txBody>
          <a:bodyPr/>
          <a:lstStyle/>
          <a:p>
            <a:r>
              <a:rPr lang="en-GB" dirty="0" smtClean="0"/>
              <a:t>New System</a:t>
            </a:r>
            <a:endParaRPr lang="en-GB" dirty="0"/>
          </a:p>
        </p:txBody>
      </p:sp>
      <p:sp>
        <p:nvSpPr>
          <p:cNvPr id="3" name="Content Placeholder 2"/>
          <p:cNvSpPr>
            <a:spLocks noGrp="1"/>
          </p:cNvSpPr>
          <p:nvPr>
            <p:ph idx="1"/>
          </p:nvPr>
        </p:nvSpPr>
        <p:spPr>
          <a:xfrm>
            <a:off x="457200" y="788643"/>
            <a:ext cx="8229600" cy="5074275"/>
          </a:xfrm>
        </p:spPr>
        <p:txBody>
          <a:bodyPr/>
          <a:lstStyle/>
          <a:p>
            <a:r>
              <a:rPr lang="en-GB" dirty="0" smtClean="0"/>
              <a:t>Local Government as a sector (not locally) keeps 100% of business rates</a:t>
            </a:r>
          </a:p>
          <a:p>
            <a:r>
              <a:rPr lang="en-GB" dirty="0" smtClean="0"/>
              <a:t>Likely to also take 100% of risk</a:t>
            </a:r>
          </a:p>
          <a:p>
            <a:r>
              <a:rPr lang="en-GB" dirty="0" smtClean="0"/>
              <a:t>Will need to be some kind of redistribution nationally whilst also incentivising growth areas</a:t>
            </a:r>
          </a:p>
          <a:p>
            <a:r>
              <a:rPr lang="en-GB" dirty="0" smtClean="0"/>
              <a:t>Means sector will gain c£13bn of additional funds, but:</a:t>
            </a:r>
          </a:p>
          <a:p>
            <a:pPr lvl="1"/>
            <a:r>
              <a:rPr lang="en-GB" dirty="0" smtClean="0"/>
              <a:t>Treasury needs it to be fiscally neutral</a:t>
            </a:r>
          </a:p>
          <a:p>
            <a:pPr lvl="1"/>
            <a:r>
              <a:rPr lang="en-GB" dirty="0" smtClean="0"/>
              <a:t>So sector will gain £13bn of new duties, losses of other income</a:t>
            </a:r>
          </a:p>
          <a:p>
            <a:pPr lvl="1"/>
            <a:r>
              <a:rPr lang="en-GB" dirty="0" err="1" smtClean="0"/>
              <a:t>Eg</a:t>
            </a:r>
            <a:r>
              <a:rPr lang="en-GB" dirty="0" smtClean="0"/>
              <a:t>. RSG likely to go, together with some specific grants – public health</a:t>
            </a:r>
          </a:p>
          <a:p>
            <a:r>
              <a:rPr lang="en-GB" dirty="0" smtClean="0"/>
              <a:t>LGA steering group working with CLG to develop</a:t>
            </a:r>
          </a:p>
          <a:p>
            <a:r>
              <a:rPr lang="en-GB" dirty="0" smtClean="0"/>
              <a:t>4 key areas</a:t>
            </a:r>
            <a:endParaRPr lang="en-GB" dirty="0"/>
          </a:p>
        </p:txBody>
      </p:sp>
    </p:spTree>
    <p:extLst>
      <p:ext uri="{BB962C8B-B14F-4D97-AF65-F5344CB8AC3E}">
        <p14:creationId xmlns:p14="http://schemas.microsoft.com/office/powerpoint/2010/main" val="2535677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Content Placeholder 2"/>
          <p:cNvSpPr>
            <a:spLocks noGrp="1"/>
          </p:cNvSpPr>
          <p:nvPr>
            <p:ph idx="1"/>
          </p:nvPr>
        </p:nvSpPr>
        <p:spPr>
          <a:xfrm>
            <a:off x="457200" y="1377708"/>
            <a:ext cx="8229600" cy="1679257"/>
          </a:xfrm>
        </p:spPr>
        <p:txBody>
          <a:bodyPr/>
          <a:lstStyle/>
          <a:p>
            <a:r>
              <a:rPr lang="en-GB" dirty="0" smtClean="0"/>
              <a:t>City Deal – 2012</a:t>
            </a:r>
          </a:p>
          <a:p>
            <a:r>
              <a:rPr lang="en-GB" dirty="0" smtClean="0"/>
              <a:t>Devolution</a:t>
            </a:r>
          </a:p>
          <a:p>
            <a:r>
              <a:rPr lang="en-GB" dirty="0" smtClean="0"/>
              <a:t>100% Retention of Business Rate and impact on Local Government</a:t>
            </a:r>
            <a:endParaRPr lang="en-GB" dirty="0"/>
          </a:p>
        </p:txBody>
      </p:sp>
    </p:spTree>
    <p:extLst>
      <p:ext uri="{BB962C8B-B14F-4D97-AF65-F5344CB8AC3E}">
        <p14:creationId xmlns:p14="http://schemas.microsoft.com/office/powerpoint/2010/main" val="24559487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8193"/>
            <a:ext cx="8229600" cy="651954"/>
          </a:xfrm>
        </p:spPr>
        <p:txBody>
          <a:bodyPr/>
          <a:lstStyle/>
          <a:p>
            <a:r>
              <a:rPr lang="en-GB" dirty="0" smtClean="0"/>
              <a:t>Issue 1 – 100% business rate retention</a:t>
            </a:r>
            <a:endParaRPr lang="en-GB" dirty="0"/>
          </a:p>
        </p:txBody>
      </p:sp>
      <p:sp>
        <p:nvSpPr>
          <p:cNvPr id="3" name="Content Placeholder 2"/>
          <p:cNvSpPr>
            <a:spLocks noGrp="1"/>
          </p:cNvSpPr>
          <p:nvPr>
            <p:ph idx="1"/>
          </p:nvPr>
        </p:nvSpPr>
        <p:spPr>
          <a:xfrm>
            <a:off x="457200" y="863601"/>
            <a:ext cx="8229600" cy="2291968"/>
          </a:xfrm>
        </p:spPr>
        <p:txBody>
          <a:bodyPr/>
          <a:lstStyle/>
          <a:p>
            <a:r>
              <a:rPr lang="en-GB" dirty="0" smtClean="0"/>
              <a:t>For </a:t>
            </a:r>
            <a:r>
              <a:rPr lang="en-GB" dirty="0" err="1" smtClean="0"/>
              <a:t>WoE</a:t>
            </a:r>
            <a:r>
              <a:rPr lang="en-GB" dirty="0" smtClean="0"/>
              <a:t> needs to protect city deal</a:t>
            </a:r>
          </a:p>
          <a:p>
            <a:r>
              <a:rPr lang="en-GB" dirty="0" smtClean="0"/>
              <a:t>Appeal risk – carry 100% but with no additional resources (Cost neutral)?</a:t>
            </a:r>
          </a:p>
          <a:p>
            <a:r>
              <a:rPr lang="en-GB" dirty="0" smtClean="0"/>
              <a:t>Operation of VOA</a:t>
            </a:r>
          </a:p>
          <a:p>
            <a:r>
              <a:rPr lang="en-GB" dirty="0" smtClean="0"/>
              <a:t>Redistribution vs Need to Truly Incentivise Growth</a:t>
            </a:r>
          </a:p>
          <a:p>
            <a:r>
              <a:rPr lang="en-GB" dirty="0" smtClean="0"/>
              <a:t>Impact of National Decisions and related compensation</a:t>
            </a:r>
            <a:endParaRPr lang="en-GB" dirty="0"/>
          </a:p>
        </p:txBody>
      </p:sp>
      <p:sp>
        <p:nvSpPr>
          <p:cNvPr id="5" name="Title 1"/>
          <p:cNvSpPr txBox="1">
            <a:spLocks/>
          </p:cNvSpPr>
          <p:nvPr/>
        </p:nvSpPr>
        <p:spPr bwMode="auto">
          <a:xfrm>
            <a:off x="457200" y="3310970"/>
            <a:ext cx="8229600" cy="651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342892" rtl="0" eaLnBrk="1" fontAlgn="base" hangingPunct="1">
              <a:spcBef>
                <a:spcPct val="0"/>
              </a:spcBef>
              <a:spcAft>
                <a:spcPct val="0"/>
              </a:spcAft>
              <a:defRPr sz="2550" b="0" kern="1200" baseline="0">
                <a:solidFill>
                  <a:srgbClr val="49AA42"/>
                </a:solidFill>
                <a:latin typeface="Arial" panose="020B0604020202020204" pitchFamily="34" charset="0"/>
                <a:ea typeface="ＭＳ Ｐゴシック" charset="0"/>
                <a:cs typeface="ＭＳ Ｐゴシック" charset="0"/>
              </a:defRPr>
            </a:lvl1pPr>
            <a:lvl2pPr algn="l" defTabSz="342892" rtl="0" eaLnBrk="1" fontAlgn="base" hangingPunct="1">
              <a:spcBef>
                <a:spcPct val="0"/>
              </a:spcBef>
              <a:spcAft>
                <a:spcPct val="0"/>
              </a:spcAft>
              <a:defRPr sz="2550" b="1">
                <a:solidFill>
                  <a:srgbClr val="49AA42"/>
                </a:solidFill>
                <a:latin typeface="Arial" panose="020B0604020202020204" pitchFamily="34" charset="0"/>
                <a:ea typeface="ＭＳ Ｐゴシック" charset="0"/>
                <a:cs typeface="ＭＳ Ｐゴシック" charset="0"/>
              </a:defRPr>
            </a:lvl2pPr>
            <a:lvl3pPr algn="l" defTabSz="342892" rtl="0" eaLnBrk="1" fontAlgn="base" hangingPunct="1">
              <a:spcBef>
                <a:spcPct val="0"/>
              </a:spcBef>
              <a:spcAft>
                <a:spcPct val="0"/>
              </a:spcAft>
              <a:defRPr sz="2550" b="1">
                <a:solidFill>
                  <a:srgbClr val="49AA42"/>
                </a:solidFill>
                <a:latin typeface="Arial" panose="020B0604020202020204" pitchFamily="34" charset="0"/>
                <a:ea typeface="ＭＳ Ｐゴシック" charset="0"/>
                <a:cs typeface="ＭＳ Ｐゴシック" charset="0"/>
              </a:defRPr>
            </a:lvl3pPr>
            <a:lvl4pPr algn="l" defTabSz="342892" rtl="0" eaLnBrk="1" fontAlgn="base" hangingPunct="1">
              <a:spcBef>
                <a:spcPct val="0"/>
              </a:spcBef>
              <a:spcAft>
                <a:spcPct val="0"/>
              </a:spcAft>
              <a:defRPr sz="2550" b="1">
                <a:solidFill>
                  <a:srgbClr val="49AA42"/>
                </a:solidFill>
                <a:latin typeface="Arial" panose="020B0604020202020204" pitchFamily="34" charset="0"/>
                <a:ea typeface="ＭＳ Ｐゴシック" charset="0"/>
                <a:cs typeface="ＭＳ Ｐゴシック" charset="0"/>
              </a:defRPr>
            </a:lvl4pPr>
            <a:lvl5pPr algn="l" defTabSz="342892" rtl="0" eaLnBrk="1" fontAlgn="base" hangingPunct="1">
              <a:spcBef>
                <a:spcPct val="0"/>
              </a:spcBef>
              <a:spcAft>
                <a:spcPct val="0"/>
              </a:spcAft>
              <a:defRPr sz="2550" b="1">
                <a:solidFill>
                  <a:srgbClr val="49AA42"/>
                </a:solidFill>
                <a:latin typeface="Arial" panose="020B0604020202020204" pitchFamily="34" charset="0"/>
                <a:ea typeface="ＭＳ Ｐゴシック" charset="0"/>
                <a:cs typeface="ＭＳ Ｐゴシック" charset="0"/>
              </a:defRPr>
            </a:lvl5pPr>
            <a:lvl6pPr marL="342892"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6pPr>
            <a:lvl7pPr marL="685783"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7pPr>
            <a:lvl8pPr marL="1028675"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8pPr>
            <a:lvl9pPr marL="1371566"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9pPr>
          </a:lstStyle>
          <a:p>
            <a:r>
              <a:rPr lang="en-GB" dirty="0" smtClean="0"/>
              <a:t>Issue 2 – NDR Baseline</a:t>
            </a:r>
            <a:endParaRPr lang="en-GB" dirty="0"/>
          </a:p>
        </p:txBody>
      </p:sp>
      <p:sp>
        <p:nvSpPr>
          <p:cNvPr id="6" name="Content Placeholder 2"/>
          <p:cNvSpPr txBox="1">
            <a:spLocks/>
          </p:cNvSpPr>
          <p:nvPr/>
        </p:nvSpPr>
        <p:spPr bwMode="auto">
          <a:xfrm>
            <a:off x="457200" y="3828449"/>
            <a:ext cx="8229600" cy="229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68" indent="-257168" algn="l" defTabSz="342892" rtl="0" eaLnBrk="1" fontAlgn="base" hangingPunct="1">
              <a:spcBef>
                <a:spcPct val="20000"/>
              </a:spcBef>
              <a:spcAft>
                <a:spcPct val="0"/>
              </a:spcAft>
              <a:buFont typeface="Arial" panose="020B0604020202020204" pitchFamily="34" charset="0"/>
              <a:buChar char="•"/>
              <a:defRPr sz="2100" kern="1200">
                <a:solidFill>
                  <a:srgbClr val="1B4298"/>
                </a:solidFill>
                <a:latin typeface="Arial" panose="020B0604020202020204" pitchFamily="34" charset="0"/>
                <a:ea typeface="ＭＳ Ｐゴシック" charset="0"/>
                <a:cs typeface="Arial" panose="020B0604020202020204" pitchFamily="34" charset="0"/>
              </a:defRPr>
            </a:lvl1pPr>
            <a:lvl2pPr marL="557199" indent="-214308" algn="l" defTabSz="342892" rtl="0" eaLnBrk="1" fontAlgn="base" hangingPunct="1">
              <a:spcBef>
                <a:spcPct val="20000"/>
              </a:spcBef>
              <a:spcAft>
                <a:spcPct val="0"/>
              </a:spcAft>
              <a:buFont typeface="Arial" panose="020B0604020202020204" pitchFamily="34" charset="0"/>
              <a:buChar char="–"/>
              <a:defRPr sz="2100" kern="1200">
                <a:solidFill>
                  <a:schemeClr val="tx1"/>
                </a:solidFill>
                <a:latin typeface="Arial" panose="020B0604020202020204" pitchFamily="34" charset="0"/>
                <a:ea typeface="ＭＳ Ｐゴシック" charset="0"/>
                <a:cs typeface="Arial" panose="020B0604020202020204" pitchFamily="34" charset="0"/>
              </a:defRPr>
            </a:lvl2pPr>
            <a:lvl3pPr marL="857228" indent="-171446" algn="l" defTabSz="342892" rtl="0" eaLnBrk="1" fontAlgn="base" hangingPunct="1">
              <a:spcBef>
                <a:spcPct val="20000"/>
              </a:spcBef>
              <a:spcAft>
                <a:spcPct val="0"/>
              </a:spcAft>
              <a:buFont typeface="Arial" panose="020B0604020202020204" pitchFamily="34" charset="0"/>
              <a:buChar char="•"/>
              <a:defRPr sz="1800" kern="1200">
                <a:solidFill>
                  <a:schemeClr val="tx1"/>
                </a:solidFill>
                <a:latin typeface="Arial" panose="020B0604020202020204" pitchFamily="34" charset="0"/>
                <a:ea typeface="ＭＳ Ｐゴシック" charset="0"/>
                <a:cs typeface="Arial" panose="020B0604020202020204" pitchFamily="34" charset="0"/>
              </a:defRPr>
            </a:lvl3pPr>
            <a:lvl4pPr marL="1200120" indent="-171446" algn="l" defTabSz="342892" rtl="0" eaLnBrk="1" fontAlgn="base" hangingPunct="1">
              <a:spcBef>
                <a:spcPct val="20000"/>
              </a:spcBef>
              <a:spcAft>
                <a:spcPct val="0"/>
              </a:spcAft>
              <a:buFont typeface="Arial" panose="020B0604020202020204" pitchFamily="34" charset="0"/>
              <a:buChar char="–"/>
              <a:defRPr sz="1500" kern="1200">
                <a:solidFill>
                  <a:schemeClr val="tx1"/>
                </a:solidFill>
                <a:latin typeface="Arial" panose="020B0604020202020204" pitchFamily="34" charset="0"/>
                <a:ea typeface="ＭＳ Ｐゴシック" charset="0"/>
                <a:cs typeface="Arial" panose="020B0604020202020204" pitchFamily="34" charset="0"/>
              </a:defRPr>
            </a:lvl4pPr>
            <a:lvl5pPr marL="1543012" indent="-171446" algn="l" defTabSz="342892" rtl="0" eaLnBrk="1" fontAlgn="base" hangingPunct="1">
              <a:spcBef>
                <a:spcPct val="20000"/>
              </a:spcBef>
              <a:spcAft>
                <a:spcPct val="0"/>
              </a:spcAft>
              <a:buFont typeface="Arial" panose="020B0604020202020204" pitchFamily="34" charset="0"/>
              <a:buChar char="»"/>
              <a:defRPr sz="1500" kern="1200">
                <a:solidFill>
                  <a:schemeClr val="tx1"/>
                </a:solidFill>
                <a:latin typeface="Arial" panose="020B0604020202020204" pitchFamily="34" charset="0"/>
                <a:ea typeface="ＭＳ Ｐゴシック" charset="0"/>
                <a:cs typeface="Arial" panose="020B0604020202020204" pitchFamily="34" charset="0"/>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a:lstStyle>
          <a:p>
            <a:r>
              <a:rPr lang="en-GB" dirty="0" smtClean="0"/>
              <a:t>On what all locally retained growth likely to be set</a:t>
            </a:r>
          </a:p>
          <a:p>
            <a:pPr lvl="1"/>
            <a:r>
              <a:rPr lang="en-GB" dirty="0" smtClean="0"/>
              <a:t>How calculated – 2 or 3 year average – NNDR 3 returns?</a:t>
            </a:r>
          </a:p>
          <a:p>
            <a:pPr lvl="1"/>
            <a:r>
              <a:rPr lang="en-GB" dirty="0" smtClean="0"/>
              <a:t>Impact of recession after set?</a:t>
            </a:r>
          </a:p>
          <a:p>
            <a:pPr lvl="1"/>
            <a:r>
              <a:rPr lang="en-GB" dirty="0" smtClean="0"/>
              <a:t>Movement of appeals between authorities, different sectors?</a:t>
            </a:r>
          </a:p>
          <a:p>
            <a:pPr lvl="1"/>
            <a:r>
              <a:rPr lang="en-GB" dirty="0" smtClean="0"/>
              <a:t>Reset &amp; Revaluation</a:t>
            </a:r>
            <a:endParaRPr lang="en-GB" dirty="0"/>
          </a:p>
        </p:txBody>
      </p:sp>
    </p:spTree>
    <p:extLst>
      <p:ext uri="{BB962C8B-B14F-4D97-AF65-F5344CB8AC3E}">
        <p14:creationId xmlns:p14="http://schemas.microsoft.com/office/powerpoint/2010/main" val="2712041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1654"/>
            <a:ext cx="8229600" cy="651954"/>
          </a:xfrm>
        </p:spPr>
        <p:txBody>
          <a:bodyPr/>
          <a:lstStyle/>
          <a:p>
            <a:r>
              <a:rPr lang="en-GB" dirty="0" smtClean="0"/>
              <a:t>Issue 3 – Needs Review</a:t>
            </a:r>
            <a:endParaRPr lang="en-GB" dirty="0"/>
          </a:p>
        </p:txBody>
      </p:sp>
      <p:sp>
        <p:nvSpPr>
          <p:cNvPr id="3" name="Content Placeholder 2"/>
          <p:cNvSpPr>
            <a:spLocks noGrp="1"/>
          </p:cNvSpPr>
          <p:nvPr>
            <p:ph idx="1"/>
          </p:nvPr>
        </p:nvSpPr>
        <p:spPr>
          <a:xfrm>
            <a:off x="457200" y="866717"/>
            <a:ext cx="8229600" cy="1141377"/>
          </a:xfrm>
        </p:spPr>
        <p:txBody>
          <a:bodyPr/>
          <a:lstStyle/>
          <a:p>
            <a:r>
              <a:rPr lang="en-GB" dirty="0" smtClean="0"/>
              <a:t>Fundamental review of needs assessment</a:t>
            </a:r>
          </a:p>
          <a:p>
            <a:pPr lvl="1"/>
            <a:r>
              <a:rPr lang="en-GB" dirty="0" smtClean="0"/>
              <a:t>Will impact on top-ups and tariffs and how any redistribution will operate?</a:t>
            </a:r>
          </a:p>
        </p:txBody>
      </p:sp>
      <p:sp>
        <p:nvSpPr>
          <p:cNvPr id="4" name="Title 1"/>
          <p:cNvSpPr txBox="1">
            <a:spLocks/>
          </p:cNvSpPr>
          <p:nvPr/>
        </p:nvSpPr>
        <p:spPr bwMode="auto">
          <a:xfrm>
            <a:off x="457200" y="2008094"/>
            <a:ext cx="8229600" cy="651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342892" rtl="0" eaLnBrk="1" fontAlgn="base" hangingPunct="1">
              <a:spcBef>
                <a:spcPct val="0"/>
              </a:spcBef>
              <a:spcAft>
                <a:spcPct val="0"/>
              </a:spcAft>
              <a:defRPr sz="2550" b="0" kern="1200" baseline="0">
                <a:solidFill>
                  <a:srgbClr val="49AA42"/>
                </a:solidFill>
                <a:latin typeface="Arial" panose="020B0604020202020204" pitchFamily="34" charset="0"/>
                <a:ea typeface="ＭＳ Ｐゴシック" charset="0"/>
                <a:cs typeface="ＭＳ Ｐゴシック" charset="0"/>
              </a:defRPr>
            </a:lvl1pPr>
            <a:lvl2pPr algn="l" defTabSz="342892" rtl="0" eaLnBrk="1" fontAlgn="base" hangingPunct="1">
              <a:spcBef>
                <a:spcPct val="0"/>
              </a:spcBef>
              <a:spcAft>
                <a:spcPct val="0"/>
              </a:spcAft>
              <a:defRPr sz="2550" b="1">
                <a:solidFill>
                  <a:srgbClr val="49AA42"/>
                </a:solidFill>
                <a:latin typeface="Arial" panose="020B0604020202020204" pitchFamily="34" charset="0"/>
                <a:ea typeface="ＭＳ Ｐゴシック" charset="0"/>
                <a:cs typeface="ＭＳ Ｐゴシック" charset="0"/>
              </a:defRPr>
            </a:lvl2pPr>
            <a:lvl3pPr algn="l" defTabSz="342892" rtl="0" eaLnBrk="1" fontAlgn="base" hangingPunct="1">
              <a:spcBef>
                <a:spcPct val="0"/>
              </a:spcBef>
              <a:spcAft>
                <a:spcPct val="0"/>
              </a:spcAft>
              <a:defRPr sz="2550" b="1">
                <a:solidFill>
                  <a:srgbClr val="49AA42"/>
                </a:solidFill>
                <a:latin typeface="Arial" panose="020B0604020202020204" pitchFamily="34" charset="0"/>
                <a:ea typeface="ＭＳ Ｐゴシック" charset="0"/>
                <a:cs typeface="ＭＳ Ｐゴシック" charset="0"/>
              </a:defRPr>
            </a:lvl3pPr>
            <a:lvl4pPr algn="l" defTabSz="342892" rtl="0" eaLnBrk="1" fontAlgn="base" hangingPunct="1">
              <a:spcBef>
                <a:spcPct val="0"/>
              </a:spcBef>
              <a:spcAft>
                <a:spcPct val="0"/>
              </a:spcAft>
              <a:defRPr sz="2550" b="1">
                <a:solidFill>
                  <a:srgbClr val="49AA42"/>
                </a:solidFill>
                <a:latin typeface="Arial" panose="020B0604020202020204" pitchFamily="34" charset="0"/>
                <a:ea typeface="ＭＳ Ｐゴシック" charset="0"/>
                <a:cs typeface="ＭＳ Ｐゴシック" charset="0"/>
              </a:defRPr>
            </a:lvl4pPr>
            <a:lvl5pPr algn="l" defTabSz="342892" rtl="0" eaLnBrk="1" fontAlgn="base" hangingPunct="1">
              <a:spcBef>
                <a:spcPct val="0"/>
              </a:spcBef>
              <a:spcAft>
                <a:spcPct val="0"/>
              </a:spcAft>
              <a:defRPr sz="2550" b="1">
                <a:solidFill>
                  <a:srgbClr val="49AA42"/>
                </a:solidFill>
                <a:latin typeface="Arial" panose="020B0604020202020204" pitchFamily="34" charset="0"/>
                <a:ea typeface="ＭＳ Ｐゴシック" charset="0"/>
                <a:cs typeface="ＭＳ Ｐゴシック" charset="0"/>
              </a:defRPr>
            </a:lvl5pPr>
            <a:lvl6pPr marL="342892"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6pPr>
            <a:lvl7pPr marL="685783"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7pPr>
            <a:lvl8pPr marL="1028675"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8pPr>
            <a:lvl9pPr marL="1371566"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9pPr>
          </a:lstStyle>
          <a:p>
            <a:r>
              <a:rPr lang="en-GB" dirty="0" smtClean="0"/>
              <a:t>Issue 4 – New Duties</a:t>
            </a:r>
          </a:p>
        </p:txBody>
      </p:sp>
      <p:sp>
        <p:nvSpPr>
          <p:cNvPr id="5" name="Content Placeholder 2"/>
          <p:cNvSpPr txBox="1">
            <a:spLocks/>
          </p:cNvSpPr>
          <p:nvPr/>
        </p:nvSpPr>
        <p:spPr bwMode="auto">
          <a:xfrm>
            <a:off x="457200" y="2578782"/>
            <a:ext cx="8229600" cy="1518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68" indent="-257168" algn="l" defTabSz="342892" rtl="0" eaLnBrk="1" fontAlgn="base" hangingPunct="1">
              <a:spcBef>
                <a:spcPct val="20000"/>
              </a:spcBef>
              <a:spcAft>
                <a:spcPct val="0"/>
              </a:spcAft>
              <a:buFont typeface="Arial" panose="020B0604020202020204" pitchFamily="34" charset="0"/>
              <a:buChar char="•"/>
              <a:defRPr sz="2100" kern="1200">
                <a:solidFill>
                  <a:srgbClr val="1B4298"/>
                </a:solidFill>
                <a:latin typeface="Arial" panose="020B0604020202020204" pitchFamily="34" charset="0"/>
                <a:ea typeface="ＭＳ Ｐゴシック" charset="0"/>
                <a:cs typeface="Arial" panose="020B0604020202020204" pitchFamily="34" charset="0"/>
              </a:defRPr>
            </a:lvl1pPr>
            <a:lvl2pPr marL="557199" indent="-214308" algn="l" defTabSz="342892" rtl="0" eaLnBrk="1" fontAlgn="base" hangingPunct="1">
              <a:spcBef>
                <a:spcPct val="20000"/>
              </a:spcBef>
              <a:spcAft>
                <a:spcPct val="0"/>
              </a:spcAft>
              <a:buFont typeface="Arial" panose="020B0604020202020204" pitchFamily="34" charset="0"/>
              <a:buChar char="–"/>
              <a:defRPr sz="2100" kern="1200">
                <a:solidFill>
                  <a:schemeClr val="tx1"/>
                </a:solidFill>
                <a:latin typeface="Arial" panose="020B0604020202020204" pitchFamily="34" charset="0"/>
                <a:ea typeface="ＭＳ Ｐゴシック" charset="0"/>
                <a:cs typeface="Arial" panose="020B0604020202020204" pitchFamily="34" charset="0"/>
              </a:defRPr>
            </a:lvl2pPr>
            <a:lvl3pPr marL="857228" indent="-171446" algn="l" defTabSz="342892" rtl="0" eaLnBrk="1" fontAlgn="base" hangingPunct="1">
              <a:spcBef>
                <a:spcPct val="20000"/>
              </a:spcBef>
              <a:spcAft>
                <a:spcPct val="0"/>
              </a:spcAft>
              <a:buFont typeface="Arial" panose="020B0604020202020204" pitchFamily="34" charset="0"/>
              <a:buChar char="•"/>
              <a:defRPr sz="1800" kern="1200">
                <a:solidFill>
                  <a:schemeClr val="tx1"/>
                </a:solidFill>
                <a:latin typeface="Arial" panose="020B0604020202020204" pitchFamily="34" charset="0"/>
                <a:ea typeface="ＭＳ Ｐゴシック" charset="0"/>
                <a:cs typeface="Arial" panose="020B0604020202020204" pitchFamily="34" charset="0"/>
              </a:defRPr>
            </a:lvl3pPr>
            <a:lvl4pPr marL="1200120" indent="-171446" algn="l" defTabSz="342892" rtl="0" eaLnBrk="1" fontAlgn="base" hangingPunct="1">
              <a:spcBef>
                <a:spcPct val="20000"/>
              </a:spcBef>
              <a:spcAft>
                <a:spcPct val="0"/>
              </a:spcAft>
              <a:buFont typeface="Arial" panose="020B0604020202020204" pitchFamily="34" charset="0"/>
              <a:buChar char="–"/>
              <a:defRPr sz="1500" kern="1200">
                <a:solidFill>
                  <a:schemeClr val="tx1"/>
                </a:solidFill>
                <a:latin typeface="Arial" panose="020B0604020202020204" pitchFamily="34" charset="0"/>
                <a:ea typeface="ＭＳ Ｐゴシック" charset="0"/>
                <a:cs typeface="Arial" panose="020B0604020202020204" pitchFamily="34" charset="0"/>
              </a:defRPr>
            </a:lvl4pPr>
            <a:lvl5pPr marL="1543012" indent="-171446" algn="l" defTabSz="342892" rtl="0" eaLnBrk="1" fontAlgn="base" hangingPunct="1">
              <a:spcBef>
                <a:spcPct val="20000"/>
              </a:spcBef>
              <a:spcAft>
                <a:spcPct val="0"/>
              </a:spcAft>
              <a:buFont typeface="Arial" panose="020B0604020202020204" pitchFamily="34" charset="0"/>
              <a:buChar char="»"/>
              <a:defRPr sz="1500" kern="1200">
                <a:solidFill>
                  <a:schemeClr val="tx1"/>
                </a:solidFill>
                <a:latin typeface="Arial" panose="020B0604020202020204" pitchFamily="34" charset="0"/>
                <a:ea typeface="ＭＳ Ｐゴシック" charset="0"/>
                <a:cs typeface="Arial" panose="020B0604020202020204" pitchFamily="34" charset="0"/>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a:lstStyle>
          <a:p>
            <a:r>
              <a:rPr lang="en-GB" dirty="0" smtClean="0"/>
              <a:t>How will these match to funding locally</a:t>
            </a:r>
          </a:p>
          <a:p>
            <a:pPr lvl="1"/>
            <a:r>
              <a:rPr lang="en-GB" dirty="0" smtClean="0"/>
              <a:t>On transfer and moving forward with time</a:t>
            </a:r>
          </a:p>
          <a:p>
            <a:pPr lvl="1"/>
            <a:r>
              <a:rPr lang="en-GB" dirty="0" smtClean="0"/>
              <a:t>Future mechanism through which additional austerity may happen</a:t>
            </a:r>
          </a:p>
        </p:txBody>
      </p:sp>
      <p:sp>
        <p:nvSpPr>
          <p:cNvPr id="6" name="Title 1"/>
          <p:cNvSpPr txBox="1">
            <a:spLocks/>
          </p:cNvSpPr>
          <p:nvPr/>
        </p:nvSpPr>
        <p:spPr bwMode="auto">
          <a:xfrm>
            <a:off x="457200" y="4260900"/>
            <a:ext cx="8229600" cy="651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342892" rtl="0" eaLnBrk="1" fontAlgn="base" hangingPunct="1">
              <a:spcBef>
                <a:spcPct val="0"/>
              </a:spcBef>
              <a:spcAft>
                <a:spcPct val="0"/>
              </a:spcAft>
              <a:defRPr sz="2550" b="0" kern="1200" baseline="0">
                <a:solidFill>
                  <a:srgbClr val="49AA42"/>
                </a:solidFill>
                <a:latin typeface="Arial" panose="020B0604020202020204" pitchFamily="34" charset="0"/>
                <a:ea typeface="ＭＳ Ｐゴシック" charset="0"/>
                <a:cs typeface="ＭＳ Ｐゴシック" charset="0"/>
              </a:defRPr>
            </a:lvl1pPr>
            <a:lvl2pPr algn="l" defTabSz="342892" rtl="0" eaLnBrk="1" fontAlgn="base" hangingPunct="1">
              <a:spcBef>
                <a:spcPct val="0"/>
              </a:spcBef>
              <a:spcAft>
                <a:spcPct val="0"/>
              </a:spcAft>
              <a:defRPr sz="2550" b="1">
                <a:solidFill>
                  <a:srgbClr val="49AA42"/>
                </a:solidFill>
                <a:latin typeface="Arial" panose="020B0604020202020204" pitchFamily="34" charset="0"/>
                <a:ea typeface="ＭＳ Ｐゴシック" charset="0"/>
                <a:cs typeface="ＭＳ Ｐゴシック" charset="0"/>
              </a:defRPr>
            </a:lvl2pPr>
            <a:lvl3pPr algn="l" defTabSz="342892" rtl="0" eaLnBrk="1" fontAlgn="base" hangingPunct="1">
              <a:spcBef>
                <a:spcPct val="0"/>
              </a:spcBef>
              <a:spcAft>
                <a:spcPct val="0"/>
              </a:spcAft>
              <a:defRPr sz="2550" b="1">
                <a:solidFill>
                  <a:srgbClr val="49AA42"/>
                </a:solidFill>
                <a:latin typeface="Arial" panose="020B0604020202020204" pitchFamily="34" charset="0"/>
                <a:ea typeface="ＭＳ Ｐゴシック" charset="0"/>
                <a:cs typeface="ＭＳ Ｐゴシック" charset="0"/>
              </a:defRPr>
            </a:lvl3pPr>
            <a:lvl4pPr algn="l" defTabSz="342892" rtl="0" eaLnBrk="1" fontAlgn="base" hangingPunct="1">
              <a:spcBef>
                <a:spcPct val="0"/>
              </a:spcBef>
              <a:spcAft>
                <a:spcPct val="0"/>
              </a:spcAft>
              <a:defRPr sz="2550" b="1">
                <a:solidFill>
                  <a:srgbClr val="49AA42"/>
                </a:solidFill>
                <a:latin typeface="Arial" panose="020B0604020202020204" pitchFamily="34" charset="0"/>
                <a:ea typeface="ＭＳ Ｐゴシック" charset="0"/>
                <a:cs typeface="ＭＳ Ｐゴシック" charset="0"/>
              </a:defRPr>
            </a:lvl4pPr>
            <a:lvl5pPr algn="l" defTabSz="342892" rtl="0" eaLnBrk="1" fontAlgn="base" hangingPunct="1">
              <a:spcBef>
                <a:spcPct val="0"/>
              </a:spcBef>
              <a:spcAft>
                <a:spcPct val="0"/>
              </a:spcAft>
              <a:defRPr sz="2550" b="1">
                <a:solidFill>
                  <a:srgbClr val="49AA42"/>
                </a:solidFill>
                <a:latin typeface="Arial" panose="020B0604020202020204" pitchFamily="34" charset="0"/>
                <a:ea typeface="ＭＳ Ｐゴシック" charset="0"/>
                <a:cs typeface="ＭＳ Ｐゴシック" charset="0"/>
              </a:defRPr>
            </a:lvl5pPr>
            <a:lvl6pPr marL="342892"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6pPr>
            <a:lvl7pPr marL="685783"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7pPr>
            <a:lvl8pPr marL="1028675"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8pPr>
            <a:lvl9pPr marL="1371566"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9pPr>
          </a:lstStyle>
          <a:p>
            <a:endParaRPr lang="en-GB" dirty="0" smtClean="0"/>
          </a:p>
        </p:txBody>
      </p:sp>
    </p:spTree>
    <p:extLst>
      <p:ext uri="{BB962C8B-B14F-4D97-AF65-F5344CB8AC3E}">
        <p14:creationId xmlns:p14="http://schemas.microsoft.com/office/powerpoint/2010/main" val="11747651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Content Placeholder 2"/>
          <p:cNvSpPr>
            <a:spLocks noGrp="1"/>
          </p:cNvSpPr>
          <p:nvPr>
            <p:ph idx="1"/>
          </p:nvPr>
        </p:nvSpPr>
        <p:spPr>
          <a:xfrm>
            <a:off x="457200" y="947402"/>
            <a:ext cx="8229600" cy="4790010"/>
          </a:xfrm>
        </p:spPr>
        <p:txBody>
          <a:bodyPr/>
          <a:lstStyle/>
          <a:p>
            <a:r>
              <a:rPr lang="en-GB" dirty="0"/>
              <a:t>All 4 issues linked but could operate independently of each </a:t>
            </a:r>
            <a:r>
              <a:rPr lang="en-GB" dirty="0" smtClean="0"/>
              <a:t>other, creating significant risk to MTFP</a:t>
            </a:r>
          </a:p>
          <a:p>
            <a:r>
              <a:rPr lang="en-GB" dirty="0" smtClean="0"/>
              <a:t>Will it be a national system or regional system or both!</a:t>
            </a:r>
          </a:p>
          <a:p>
            <a:pPr lvl="1"/>
            <a:r>
              <a:rPr lang="en-GB" dirty="0" smtClean="0"/>
              <a:t>How will the system reflect and relate to Combined Authorities?</a:t>
            </a:r>
          </a:p>
          <a:p>
            <a:r>
              <a:rPr lang="en-GB" dirty="0" smtClean="0"/>
              <a:t>How quickly will it be brought in – big bang or phased?</a:t>
            </a:r>
          </a:p>
          <a:p>
            <a:r>
              <a:rPr lang="en-GB" dirty="0" smtClean="0"/>
              <a:t>Will there be any transitional funding / damping?</a:t>
            </a:r>
          </a:p>
          <a:p>
            <a:r>
              <a:rPr lang="en-GB" dirty="0" smtClean="0"/>
              <a:t>Is this the end of the annual finance settlement process?</a:t>
            </a:r>
          </a:p>
          <a:p>
            <a:r>
              <a:rPr lang="en-GB" dirty="0" smtClean="0"/>
              <a:t>What will it mean for business?</a:t>
            </a:r>
          </a:p>
          <a:p>
            <a:endParaRPr lang="en-GB" dirty="0"/>
          </a:p>
          <a:p>
            <a:r>
              <a:rPr lang="en-GB" dirty="0" smtClean="0"/>
              <a:t>LGA / CLG Working Group</a:t>
            </a:r>
          </a:p>
          <a:p>
            <a:pPr lvl="1"/>
            <a:r>
              <a:rPr lang="en-GB" dirty="0" smtClean="0"/>
              <a:t>Consultation Paper promised for the summer – policy?</a:t>
            </a:r>
          </a:p>
          <a:p>
            <a:pPr lvl="1"/>
            <a:r>
              <a:rPr lang="en-GB" dirty="0" smtClean="0"/>
              <a:t>Possibly another in Autumn???</a:t>
            </a:r>
            <a:endParaRPr lang="en-GB" dirty="0"/>
          </a:p>
          <a:p>
            <a:endParaRPr lang="en-GB" dirty="0"/>
          </a:p>
        </p:txBody>
      </p:sp>
    </p:spTree>
    <p:extLst>
      <p:ext uri="{BB962C8B-B14F-4D97-AF65-F5344CB8AC3E}">
        <p14:creationId xmlns:p14="http://schemas.microsoft.com/office/powerpoint/2010/main" val="584526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South Gloucestershire &amp;  The West of England</a:t>
            </a:r>
            <a:endParaRPr lang="en-GB" dirty="0"/>
          </a:p>
        </p:txBody>
      </p:sp>
      <p:sp>
        <p:nvSpPr>
          <p:cNvPr id="3" name="Content Placeholder 2"/>
          <p:cNvSpPr>
            <a:spLocks noGrp="1"/>
          </p:cNvSpPr>
          <p:nvPr>
            <p:ph idx="1"/>
          </p:nvPr>
        </p:nvSpPr>
        <p:spPr/>
        <p:txBody>
          <a:bodyPr/>
          <a:lstStyle/>
          <a:p>
            <a:r>
              <a:rPr lang="en-GB" dirty="0" smtClean="0"/>
              <a:t>West of England – SG, Bristol, B&amp;NES, &amp; NS Unitary Councils</a:t>
            </a:r>
          </a:p>
          <a:p>
            <a:r>
              <a:rPr lang="en-GB" dirty="0" smtClean="0"/>
              <a:t>SGC:</a:t>
            </a:r>
          </a:p>
          <a:p>
            <a:pPr lvl="1"/>
            <a:r>
              <a:rPr lang="en-GB" dirty="0" smtClean="0"/>
              <a:t>Net Budget Requirement £185m, £1bn+ turnover</a:t>
            </a:r>
          </a:p>
          <a:p>
            <a:pPr lvl="1"/>
            <a:r>
              <a:rPr lang="en-GB" dirty="0" smtClean="0"/>
              <a:t>Population 272,000</a:t>
            </a:r>
          </a:p>
          <a:p>
            <a:pPr lvl="1"/>
            <a:r>
              <a:rPr lang="en-GB" dirty="0" smtClean="0"/>
              <a:t>One of the highest employment rates in the country, and a strong and vibrant business community.</a:t>
            </a:r>
          </a:p>
          <a:p>
            <a:pPr lvl="1"/>
            <a:r>
              <a:rPr lang="en-GB" dirty="0" smtClean="0"/>
              <a:t>11,400 business, 81% Micro, 18% small &amp; medium, 1% large</a:t>
            </a:r>
          </a:p>
          <a:p>
            <a:pPr lvl="1"/>
            <a:r>
              <a:rPr lang="en-GB" dirty="0" smtClean="0"/>
              <a:t>Currently collect c£140m NDR per annum, and keep around £40m</a:t>
            </a:r>
            <a:endParaRPr lang="en-GB" dirty="0"/>
          </a:p>
        </p:txBody>
      </p:sp>
    </p:spTree>
    <p:extLst>
      <p:ext uri="{BB962C8B-B14F-4D97-AF65-F5344CB8AC3E}">
        <p14:creationId xmlns:p14="http://schemas.microsoft.com/office/powerpoint/2010/main" val="3144332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2236"/>
            <a:ext cx="8229600" cy="651954"/>
          </a:xfrm>
        </p:spPr>
        <p:txBody>
          <a:bodyPr/>
          <a:lstStyle/>
          <a:p>
            <a:r>
              <a:rPr lang="en-GB" dirty="0" smtClean="0"/>
              <a:t>Expenditure / Income Overview 2016/17 (£m)</a:t>
            </a:r>
            <a:endParaRPr lang="en-GB" dirty="0"/>
          </a:p>
        </p:txBody>
      </p:sp>
      <p:graphicFrame>
        <p:nvGraphicFramePr>
          <p:cNvPr id="4" name="Content Placeholder 3"/>
          <p:cNvGraphicFramePr>
            <a:graphicFrameLocks noGrp="1"/>
          </p:cNvGraphicFramePr>
          <p:nvPr>
            <p:ph idx="1"/>
            <p:extLst/>
          </p:nvPr>
        </p:nvGraphicFramePr>
        <p:xfrm>
          <a:off x="40511" y="810227"/>
          <a:ext cx="8721524" cy="568895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84155" y="1164380"/>
            <a:ext cx="1606530" cy="615553"/>
          </a:xfrm>
          <a:prstGeom prst="rect">
            <a:avLst/>
          </a:prstGeom>
          <a:noFill/>
        </p:spPr>
        <p:txBody>
          <a:bodyPr wrap="none" rtlCol="0">
            <a:spAutoFit/>
          </a:bodyPr>
          <a:lstStyle/>
          <a:p>
            <a:r>
              <a:rPr lang="en-GB" dirty="0" smtClean="0"/>
              <a:t>Funding</a:t>
            </a:r>
            <a:endParaRPr lang="en-GB" dirty="0"/>
          </a:p>
        </p:txBody>
      </p:sp>
      <p:sp>
        <p:nvSpPr>
          <p:cNvPr id="6" name="TextBox 5"/>
          <p:cNvSpPr txBox="1"/>
          <p:nvPr/>
        </p:nvSpPr>
        <p:spPr>
          <a:xfrm>
            <a:off x="7019171" y="1211526"/>
            <a:ext cx="2040169" cy="954107"/>
          </a:xfrm>
          <a:prstGeom prst="rect">
            <a:avLst/>
          </a:prstGeom>
          <a:noFill/>
        </p:spPr>
        <p:txBody>
          <a:bodyPr wrap="square" rtlCol="0">
            <a:spAutoFit/>
          </a:bodyPr>
          <a:lstStyle/>
          <a:p>
            <a:r>
              <a:rPr lang="en-GB" sz="2800" dirty="0" smtClean="0"/>
              <a:t>Net</a:t>
            </a:r>
          </a:p>
          <a:p>
            <a:r>
              <a:rPr lang="en-GB" sz="2800" dirty="0" smtClean="0"/>
              <a:t>Expenditure</a:t>
            </a:r>
            <a:endParaRPr lang="en-GB" sz="2800" dirty="0"/>
          </a:p>
        </p:txBody>
      </p:sp>
    </p:spTree>
    <p:extLst>
      <p:ext uri="{BB962C8B-B14F-4D97-AF65-F5344CB8AC3E}">
        <p14:creationId xmlns:p14="http://schemas.microsoft.com/office/powerpoint/2010/main" val="3106843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WoE</a:t>
            </a:r>
            <a:r>
              <a:rPr lang="en-GB" dirty="0" smtClean="0"/>
              <a:t> City Deal – Growth Incentive</a:t>
            </a:r>
            <a:endParaRPr lang="en-GB" dirty="0"/>
          </a:p>
        </p:txBody>
      </p:sp>
      <p:sp>
        <p:nvSpPr>
          <p:cNvPr id="3" name="Content Placeholder 2"/>
          <p:cNvSpPr>
            <a:spLocks noGrp="1"/>
          </p:cNvSpPr>
          <p:nvPr>
            <p:ph idx="1"/>
          </p:nvPr>
        </p:nvSpPr>
        <p:spPr/>
        <p:txBody>
          <a:bodyPr/>
          <a:lstStyle/>
          <a:p>
            <a:r>
              <a:rPr lang="en-GB" dirty="0" smtClean="0"/>
              <a:t>Leaders/Mayor Signed 2012, Deal finalised through 2013, Live Operation from April 2014</a:t>
            </a:r>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359180652"/>
              </p:ext>
            </p:extLst>
          </p:nvPr>
        </p:nvGraphicFramePr>
        <p:xfrm>
          <a:off x="546845" y="2365185"/>
          <a:ext cx="8139954" cy="2780556"/>
        </p:xfrm>
        <a:graphic>
          <a:graphicData uri="http://schemas.openxmlformats.org/drawingml/2006/table">
            <a:tbl>
              <a:tblPr firstRow="1" bandRow="1">
                <a:tableStyleId>{5C22544A-7EE6-4342-B048-85BDC9FD1C3A}</a:tableStyleId>
              </a:tblPr>
              <a:tblGrid>
                <a:gridCol w="2713318"/>
                <a:gridCol w="2713318"/>
                <a:gridCol w="2713318"/>
              </a:tblGrid>
              <a:tr h="535749">
                <a:tc>
                  <a:txBody>
                    <a:bodyPr/>
                    <a:lstStyle/>
                    <a:p>
                      <a:r>
                        <a:rPr lang="en-GB" sz="2400" dirty="0" smtClean="0"/>
                        <a:t>Government will:</a:t>
                      </a:r>
                      <a:endParaRPr lang="en-GB" sz="2400" dirty="0"/>
                    </a:p>
                  </a:txBody>
                  <a:tcPr/>
                </a:tc>
                <a:tc>
                  <a:txBody>
                    <a:bodyPr/>
                    <a:lstStyle/>
                    <a:p>
                      <a:r>
                        <a:rPr lang="en-GB" sz="2400" dirty="0" smtClean="0"/>
                        <a:t>Authorities will:</a:t>
                      </a:r>
                      <a:endParaRPr lang="en-GB" sz="2400" dirty="0"/>
                    </a:p>
                  </a:txBody>
                  <a:tcPr/>
                </a:tc>
                <a:tc>
                  <a:txBody>
                    <a:bodyPr/>
                    <a:lstStyle/>
                    <a:p>
                      <a:r>
                        <a:rPr lang="en-GB" sz="2400" dirty="0" smtClean="0"/>
                        <a:t>LEP will:</a:t>
                      </a:r>
                      <a:endParaRPr lang="en-GB" sz="2400" dirty="0"/>
                    </a:p>
                  </a:txBody>
                  <a:tcPr/>
                </a:tc>
              </a:tr>
              <a:tr h="2244807">
                <a:tc>
                  <a:txBody>
                    <a:bodyPr/>
                    <a:lstStyle/>
                    <a:p>
                      <a:r>
                        <a:rPr lang="en-GB" sz="1600" dirty="0" smtClean="0"/>
                        <a:t>Licenced</a:t>
                      </a:r>
                      <a:r>
                        <a:rPr lang="en-GB" sz="1600" baseline="0" dirty="0" smtClean="0"/>
                        <a:t> exemption from effects of resets and levies of local government finance system in </a:t>
                      </a:r>
                      <a:r>
                        <a:rPr lang="en-GB" sz="1600" b="1" baseline="0" dirty="0" smtClean="0"/>
                        <a:t>five</a:t>
                      </a:r>
                      <a:r>
                        <a:rPr lang="en-GB" sz="1600" baseline="0" dirty="0" smtClean="0"/>
                        <a:t> Enterprise Areas over </a:t>
                      </a:r>
                      <a:r>
                        <a:rPr lang="en-GB" sz="1600" b="1" baseline="0" dirty="0" smtClean="0"/>
                        <a:t>25 years</a:t>
                      </a:r>
                      <a:r>
                        <a:rPr lang="en-GB" sz="1600" baseline="0" dirty="0" smtClean="0"/>
                        <a:t>.</a:t>
                      </a:r>
                    </a:p>
                    <a:p>
                      <a:r>
                        <a:rPr lang="en-GB" sz="1600" baseline="0" dirty="0" smtClean="0"/>
                        <a:t>Enables </a:t>
                      </a:r>
                      <a:r>
                        <a:rPr lang="en-GB" sz="1600" baseline="0" dirty="0" err="1" smtClean="0"/>
                        <a:t>WoE</a:t>
                      </a:r>
                      <a:r>
                        <a:rPr lang="en-GB" sz="1600" baseline="0" dirty="0" smtClean="0"/>
                        <a:t> to </a:t>
                      </a:r>
                      <a:r>
                        <a:rPr lang="en-GB" sz="1600" b="1" baseline="0" dirty="0" smtClean="0"/>
                        <a:t>retain 100% </a:t>
                      </a:r>
                      <a:r>
                        <a:rPr lang="en-GB" sz="1600" baseline="0" dirty="0" smtClean="0"/>
                        <a:t>business rates in these areas.</a:t>
                      </a:r>
                      <a:endParaRPr lang="en-GB" sz="1600" dirty="0"/>
                    </a:p>
                  </a:txBody>
                  <a:tcPr/>
                </a:tc>
                <a:tc>
                  <a:txBody>
                    <a:bodyPr/>
                    <a:lstStyle/>
                    <a:p>
                      <a:r>
                        <a:rPr lang="en-GB" sz="1600" dirty="0" smtClean="0"/>
                        <a:t>Pool the business</a:t>
                      </a:r>
                      <a:r>
                        <a:rPr lang="en-GB" sz="1600" baseline="0" dirty="0" smtClean="0"/>
                        <a:t> rates from the five enterprise areas and the enterprise zone, contributing £500m to a £1bn </a:t>
                      </a:r>
                      <a:r>
                        <a:rPr lang="en-GB" sz="1600" baseline="0" dirty="0" err="1" smtClean="0"/>
                        <a:t>WoE</a:t>
                      </a:r>
                      <a:r>
                        <a:rPr lang="en-GB" sz="1600" baseline="0" dirty="0" smtClean="0"/>
                        <a:t> Economic Development Fund.</a:t>
                      </a:r>
                      <a:endParaRPr lang="en-GB" sz="1600" dirty="0"/>
                    </a:p>
                  </a:txBody>
                  <a:tcPr/>
                </a:tc>
                <a:tc>
                  <a:txBody>
                    <a:bodyPr/>
                    <a:lstStyle/>
                    <a:p>
                      <a:r>
                        <a:rPr lang="en-GB" sz="1600" dirty="0" smtClean="0"/>
                        <a:t>Oversee delivery of a £1bn programme of investment to unlock and accelerate economic growth across the </a:t>
                      </a:r>
                      <a:r>
                        <a:rPr lang="en-GB" sz="1600" dirty="0" err="1" smtClean="0"/>
                        <a:t>WoE</a:t>
                      </a:r>
                      <a:r>
                        <a:rPr lang="en-GB" sz="1600" dirty="0" smtClean="0"/>
                        <a:t>.</a:t>
                      </a:r>
                    </a:p>
                    <a:p>
                      <a:r>
                        <a:rPr lang="en-GB" sz="1600" dirty="0" smtClean="0"/>
                        <a:t>Led</a:t>
                      </a:r>
                      <a:r>
                        <a:rPr lang="en-GB" sz="1600" baseline="0" dirty="0" smtClean="0"/>
                        <a:t> to creation of single pot and one front door for funding</a:t>
                      </a:r>
                      <a:endParaRPr lang="en-GB" sz="1600" dirty="0"/>
                    </a:p>
                  </a:txBody>
                  <a:tcPr/>
                </a:tc>
              </a:tr>
            </a:tbl>
          </a:graphicData>
        </a:graphic>
      </p:graphicFrame>
    </p:spTree>
    <p:extLst>
      <p:ext uri="{BB962C8B-B14F-4D97-AF65-F5344CB8AC3E}">
        <p14:creationId xmlns:p14="http://schemas.microsoft.com/office/powerpoint/2010/main" val="1800924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type="title" idx="4294967295"/>
          </p:nvPr>
        </p:nvSpPr>
        <p:spPr/>
        <p:txBody>
          <a:bodyPr/>
          <a:lstStyle/>
          <a:p>
            <a:pPr eaLnBrk="1" hangingPunct="1"/>
            <a:endParaRPr lang="en-US" altLang="en-US" smtClean="0"/>
          </a:p>
        </p:txBody>
      </p:sp>
      <p:grpSp>
        <p:nvGrpSpPr>
          <p:cNvPr id="2052" name="Group 13"/>
          <p:cNvGrpSpPr>
            <a:grpSpLocks/>
          </p:cNvGrpSpPr>
          <p:nvPr/>
        </p:nvGrpSpPr>
        <p:grpSpPr bwMode="auto">
          <a:xfrm>
            <a:off x="0" y="0"/>
            <a:ext cx="9144000" cy="6858000"/>
            <a:chOff x="0" y="0"/>
            <a:chExt cx="5760" cy="4320"/>
          </a:xfrm>
        </p:grpSpPr>
        <p:graphicFrame>
          <p:nvGraphicFramePr>
            <p:cNvPr id="2050" name="Object 4"/>
            <p:cNvGraphicFramePr>
              <a:graphicFrameLocks noChangeAspect="1"/>
            </p:cNvGraphicFramePr>
            <p:nvPr/>
          </p:nvGraphicFramePr>
          <p:xfrm>
            <a:off x="0" y="0"/>
            <a:ext cx="5760" cy="4320"/>
          </p:xfrm>
          <a:graphic>
            <a:graphicData uri="http://schemas.openxmlformats.org/presentationml/2006/ole">
              <mc:AlternateContent xmlns:mc="http://schemas.openxmlformats.org/markup-compatibility/2006">
                <mc:Choice xmlns:v="urn:schemas-microsoft-com:vml" Requires="v">
                  <p:oleObj spid="_x0000_s1069" name="Acrobat Document" r:id="rId3" imgW="11342857" imgH="8019048" progId="AcroExch.Document.7">
                    <p:embed/>
                  </p:oleObj>
                </mc:Choice>
                <mc:Fallback>
                  <p:oleObj name="Acrobat Document" r:id="rId3" imgW="11342857" imgH="8019048" progId="AcroExch.Documen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3" name="Text Box 7"/>
            <p:cNvSpPr txBox="1">
              <a:spLocks noChangeArrowheads="1"/>
            </p:cNvSpPr>
            <p:nvPr/>
          </p:nvSpPr>
          <p:spPr bwMode="auto">
            <a:xfrm>
              <a:off x="793" y="1434"/>
              <a:ext cx="1044" cy="672"/>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GB" altLang="en-US" sz="1200" b="1">
                  <a:latin typeface="Arial" panose="020B0604020202020204" pitchFamily="34" charset="0"/>
                </a:rPr>
                <a:t>Avonmouth Severnside</a:t>
              </a:r>
              <a:r>
                <a:rPr lang="en-GB" altLang="en-US" sz="1000">
                  <a:latin typeface="Arial" panose="020B0604020202020204" pitchFamily="34" charset="0"/>
                </a:rPr>
                <a:t/>
              </a:r>
              <a:br>
                <a:rPr lang="en-GB" altLang="en-US" sz="1000">
                  <a:latin typeface="Arial" panose="020B0604020202020204" pitchFamily="34" charset="0"/>
                </a:rPr>
              </a:br>
              <a:r>
                <a:rPr lang="en-GB" altLang="en-US" sz="1000">
                  <a:latin typeface="Arial" panose="020B0604020202020204" pitchFamily="34" charset="0"/>
                </a:rPr>
                <a:t>Potential for 14,000 jobs</a:t>
              </a:r>
              <a:br>
                <a:rPr lang="en-GB" altLang="en-US" sz="1000">
                  <a:latin typeface="Arial" panose="020B0604020202020204" pitchFamily="34" charset="0"/>
                </a:rPr>
              </a:br>
              <a:r>
                <a:rPr lang="en-GB" altLang="en-US" sz="1000">
                  <a:latin typeface="Arial" panose="020B0604020202020204" pitchFamily="34" charset="0"/>
                </a:rPr>
                <a:t> Large scale manufacturing and distribution</a:t>
              </a:r>
            </a:p>
          </p:txBody>
        </p:sp>
        <p:sp>
          <p:nvSpPr>
            <p:cNvPr id="2054" name="Text Box 8"/>
            <p:cNvSpPr txBox="1">
              <a:spLocks noChangeArrowheads="1"/>
            </p:cNvSpPr>
            <p:nvPr/>
          </p:nvSpPr>
          <p:spPr bwMode="auto">
            <a:xfrm>
              <a:off x="1247" y="2251"/>
              <a:ext cx="1044" cy="461"/>
            </a:xfrm>
            <a:prstGeom prst="rect">
              <a:avLst/>
            </a:prstGeom>
            <a:solidFill>
              <a:srgbClr val="9933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GB" altLang="en-US" sz="1200" b="1">
                  <a:latin typeface="Arial" panose="020B0604020202020204" pitchFamily="34" charset="0"/>
                </a:rPr>
                <a:t>Temple Quarter </a:t>
              </a:r>
              <a:br>
                <a:rPr lang="en-GB" altLang="en-US" sz="1200" b="1">
                  <a:latin typeface="Arial" panose="020B0604020202020204" pitchFamily="34" charset="0"/>
                </a:rPr>
              </a:br>
              <a:r>
                <a:rPr lang="en-GB" altLang="en-US" sz="1000">
                  <a:latin typeface="Arial" panose="020B0604020202020204" pitchFamily="34" charset="0"/>
                </a:rPr>
                <a:t>Potential for 12,000 jobs</a:t>
              </a:r>
              <a:br>
                <a:rPr lang="en-GB" altLang="en-US" sz="1000">
                  <a:latin typeface="Arial" panose="020B0604020202020204" pitchFamily="34" charset="0"/>
                </a:rPr>
              </a:br>
              <a:r>
                <a:rPr lang="en-GB" altLang="en-US" sz="1000">
                  <a:latin typeface="Arial" panose="020B0604020202020204" pitchFamily="34" charset="0"/>
                </a:rPr>
                <a:t>Creative, media and microelectronic sectors</a:t>
              </a:r>
            </a:p>
          </p:txBody>
        </p:sp>
        <p:sp>
          <p:nvSpPr>
            <p:cNvPr id="2055" name="Text Box 9"/>
            <p:cNvSpPr txBox="1">
              <a:spLocks noChangeArrowheads="1"/>
            </p:cNvSpPr>
            <p:nvPr/>
          </p:nvSpPr>
          <p:spPr bwMode="auto">
            <a:xfrm>
              <a:off x="3560" y="2563"/>
              <a:ext cx="1044" cy="36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GB" altLang="en-US" sz="1200" b="1">
                  <a:latin typeface="Arial" panose="020B0604020202020204" pitchFamily="34" charset="0"/>
                </a:rPr>
                <a:t>Bath City of Ideas</a:t>
              </a:r>
              <a:r>
                <a:rPr lang="en-GB" altLang="en-US" sz="1000">
                  <a:latin typeface="Arial" panose="020B0604020202020204" pitchFamily="34" charset="0"/>
                </a:rPr>
                <a:t/>
              </a:r>
              <a:br>
                <a:rPr lang="en-GB" altLang="en-US" sz="1000">
                  <a:latin typeface="Arial" panose="020B0604020202020204" pitchFamily="34" charset="0"/>
                </a:rPr>
              </a:br>
              <a:r>
                <a:rPr lang="en-GB" altLang="en-US" sz="1000">
                  <a:latin typeface="Arial" panose="020B0604020202020204" pitchFamily="34" charset="0"/>
                </a:rPr>
                <a:t>Potential for 7,000 jobs</a:t>
              </a:r>
              <a:br>
                <a:rPr lang="en-GB" altLang="en-US" sz="1000">
                  <a:latin typeface="Arial" panose="020B0604020202020204" pitchFamily="34" charset="0"/>
                </a:rPr>
              </a:br>
              <a:r>
                <a:rPr lang="en-GB" altLang="en-US" sz="1000">
                  <a:latin typeface="Arial" panose="020B0604020202020204" pitchFamily="34" charset="0"/>
                </a:rPr>
                <a:t>Media and publishing</a:t>
              </a:r>
            </a:p>
          </p:txBody>
        </p:sp>
        <p:sp>
          <p:nvSpPr>
            <p:cNvPr id="2056" name="Text Box 10"/>
            <p:cNvSpPr txBox="1">
              <a:spLocks noChangeArrowheads="1"/>
            </p:cNvSpPr>
            <p:nvPr/>
          </p:nvSpPr>
          <p:spPr bwMode="auto">
            <a:xfrm>
              <a:off x="3424" y="2022"/>
              <a:ext cx="1044" cy="461"/>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GB" altLang="en-US" sz="1200" b="1">
                  <a:latin typeface="Arial" panose="020B0604020202020204" pitchFamily="34" charset="0"/>
                </a:rPr>
                <a:t>Emerson’s Green</a:t>
              </a:r>
              <a:br>
                <a:rPr lang="en-GB" altLang="en-US" sz="1200" b="1">
                  <a:latin typeface="Arial" panose="020B0604020202020204" pitchFamily="34" charset="0"/>
                </a:rPr>
              </a:br>
              <a:r>
                <a:rPr lang="en-GB" altLang="en-US" sz="1000">
                  <a:latin typeface="Arial" panose="020B0604020202020204" pitchFamily="34" charset="0"/>
                </a:rPr>
                <a:t>Potential for 4,000 jobs</a:t>
              </a:r>
              <a:br>
                <a:rPr lang="en-GB" altLang="en-US" sz="1000">
                  <a:latin typeface="Arial" panose="020B0604020202020204" pitchFamily="34" charset="0"/>
                </a:rPr>
              </a:br>
              <a:r>
                <a:rPr lang="en-GB" altLang="en-US" sz="1000">
                  <a:latin typeface="Arial" panose="020B0604020202020204" pitchFamily="34" charset="0"/>
                </a:rPr>
                <a:t>Science based and high-technology industries</a:t>
              </a:r>
            </a:p>
          </p:txBody>
        </p:sp>
        <p:sp>
          <p:nvSpPr>
            <p:cNvPr id="2057" name="Text Box 11"/>
            <p:cNvSpPr txBox="1">
              <a:spLocks noChangeArrowheads="1"/>
            </p:cNvSpPr>
            <p:nvPr/>
          </p:nvSpPr>
          <p:spPr bwMode="auto">
            <a:xfrm>
              <a:off x="1927" y="1026"/>
              <a:ext cx="1044" cy="461"/>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GB" altLang="en-US" sz="1200" b="1">
                  <a:latin typeface="Arial" panose="020B0604020202020204" pitchFamily="34" charset="0"/>
                </a:rPr>
                <a:t>Filton </a:t>
              </a:r>
              <a:r>
                <a:rPr lang="en-GB" altLang="en-US" sz="1000">
                  <a:latin typeface="Arial" panose="020B0604020202020204" pitchFamily="34" charset="0"/>
                </a:rPr>
                <a:t/>
              </a:r>
              <a:br>
                <a:rPr lang="en-GB" altLang="en-US" sz="1000">
                  <a:latin typeface="Arial" panose="020B0604020202020204" pitchFamily="34" charset="0"/>
                </a:rPr>
              </a:br>
              <a:r>
                <a:rPr lang="en-GB" altLang="en-US" sz="1000">
                  <a:latin typeface="Arial" panose="020B0604020202020204" pitchFamily="34" charset="0"/>
                </a:rPr>
                <a:t>Potential for 12,000 jobs</a:t>
              </a:r>
              <a:br>
                <a:rPr lang="en-GB" altLang="en-US" sz="1000">
                  <a:latin typeface="Arial" panose="020B0604020202020204" pitchFamily="34" charset="0"/>
                </a:rPr>
              </a:br>
              <a:r>
                <a:rPr lang="en-GB" altLang="en-US" sz="1000">
                  <a:latin typeface="Arial" panose="020B0604020202020204" pitchFamily="34" charset="0"/>
                </a:rPr>
                <a:t>Science based and high-technology industries</a:t>
              </a:r>
            </a:p>
          </p:txBody>
        </p:sp>
        <p:sp>
          <p:nvSpPr>
            <p:cNvPr id="2058" name="Text Box 12"/>
            <p:cNvSpPr txBox="1">
              <a:spLocks noChangeArrowheads="1"/>
            </p:cNvSpPr>
            <p:nvPr/>
          </p:nvSpPr>
          <p:spPr bwMode="auto">
            <a:xfrm>
              <a:off x="113" y="2688"/>
              <a:ext cx="726" cy="557"/>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GB" altLang="en-US" sz="1200" b="1">
                  <a:latin typeface="Arial" panose="020B0604020202020204" pitchFamily="34" charset="0"/>
                </a:rPr>
                <a:t>J21</a:t>
              </a:r>
              <a:r>
                <a:rPr lang="en-GB" altLang="en-US" sz="1000">
                  <a:latin typeface="Arial" panose="020B0604020202020204" pitchFamily="34" charset="0"/>
                </a:rPr>
                <a:t/>
              </a:r>
              <a:br>
                <a:rPr lang="en-GB" altLang="en-US" sz="1000">
                  <a:latin typeface="Arial" panose="020B0604020202020204" pitchFamily="34" charset="0"/>
                </a:rPr>
              </a:br>
              <a:r>
                <a:rPr lang="en-GB" altLang="en-US" sz="1000">
                  <a:latin typeface="Arial" panose="020B0604020202020204" pitchFamily="34" charset="0"/>
                </a:rPr>
                <a:t>Potential for 5,000 jobs</a:t>
              </a:r>
              <a:br>
                <a:rPr lang="en-GB" altLang="en-US" sz="1000">
                  <a:latin typeface="Arial" panose="020B0604020202020204" pitchFamily="34" charset="0"/>
                </a:rPr>
              </a:br>
              <a:r>
                <a:rPr lang="en-GB" altLang="en-US" sz="1000">
                  <a:latin typeface="Arial" panose="020B0604020202020204" pitchFamily="34" charset="0"/>
                </a:rPr>
                <a:t>Business services</a:t>
              </a:r>
            </a:p>
          </p:txBody>
        </p:sp>
      </p:grpSp>
    </p:spTree>
    <p:extLst>
      <p:ext uri="{BB962C8B-B14F-4D97-AF65-F5344CB8AC3E}">
        <p14:creationId xmlns:p14="http://schemas.microsoft.com/office/powerpoint/2010/main" val="3206704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4294967295"/>
          </p:nvPr>
        </p:nvSpPr>
        <p:spPr>
          <a:xfrm>
            <a:off x="611188" y="1412875"/>
            <a:ext cx="8229600" cy="4525963"/>
          </a:xfrm>
        </p:spPr>
        <p:txBody>
          <a:bodyPr/>
          <a:lstStyle/>
          <a:p>
            <a:pPr eaLnBrk="1" hangingPunct="1"/>
            <a:endParaRPr lang="en-US" altLang="en-US" sz="1800" smtClean="0"/>
          </a:p>
          <a:p>
            <a:pPr eaLnBrk="1" hangingPunct="1"/>
            <a:endParaRPr lang="en-US" altLang="en-US" sz="1800" smtClean="0"/>
          </a:p>
          <a:p>
            <a:pPr eaLnBrk="1" hangingPunct="1"/>
            <a:endParaRPr lang="en-US" altLang="en-US" sz="1800" smtClean="0"/>
          </a:p>
          <a:p>
            <a:pPr eaLnBrk="1" hangingPunct="1"/>
            <a:endParaRPr lang="en-US" altLang="en-US" sz="1800" smtClean="0"/>
          </a:p>
          <a:p>
            <a:pPr eaLnBrk="1" hangingPunct="1"/>
            <a:endParaRPr lang="en-US" altLang="en-US" sz="1800" smtClean="0"/>
          </a:p>
          <a:p>
            <a:pPr eaLnBrk="1" hangingPunct="1"/>
            <a:endParaRPr lang="en-US" altLang="en-US" sz="1800" smtClean="0"/>
          </a:p>
          <a:p>
            <a:pPr eaLnBrk="1" hangingPunct="1"/>
            <a:endParaRPr lang="en-US" altLang="en-US" smtClean="0"/>
          </a:p>
        </p:txBody>
      </p:sp>
      <p:sp>
        <p:nvSpPr>
          <p:cNvPr id="5" name="Oval 4"/>
          <p:cNvSpPr/>
          <p:nvPr/>
        </p:nvSpPr>
        <p:spPr>
          <a:xfrm>
            <a:off x="1403350" y="5084763"/>
            <a:ext cx="6553200" cy="7921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p>
        </p:txBody>
      </p:sp>
      <p:sp>
        <p:nvSpPr>
          <p:cNvPr id="28676" name="Text Box 30"/>
          <p:cNvSpPr txBox="1">
            <a:spLocks noChangeArrowheads="1"/>
          </p:cNvSpPr>
          <p:nvPr/>
        </p:nvSpPr>
        <p:spPr bwMode="auto">
          <a:xfrm>
            <a:off x="2627313" y="5300663"/>
            <a:ext cx="4464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GB" altLang="en-US" sz="1800">
                <a:latin typeface="Arial" panose="020B0604020202020204" pitchFamily="34" charset="0"/>
              </a:rPr>
              <a:t>Business Rate Pool (£900m)</a:t>
            </a:r>
          </a:p>
        </p:txBody>
      </p:sp>
      <p:graphicFrame>
        <p:nvGraphicFramePr>
          <p:cNvPr id="12" name="Diagram 11"/>
          <p:cNvGraphicFramePr/>
          <p:nvPr/>
        </p:nvGraphicFramePr>
        <p:xfrm>
          <a:off x="1835696" y="1124744"/>
          <a:ext cx="5652914" cy="35365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8678" name="Text Box 46"/>
          <p:cNvSpPr txBox="1">
            <a:spLocks noChangeArrowheads="1"/>
          </p:cNvSpPr>
          <p:nvPr/>
        </p:nvSpPr>
        <p:spPr bwMode="auto">
          <a:xfrm>
            <a:off x="6300788" y="1628775"/>
            <a:ext cx="23749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600">
                <a:latin typeface="Tahoma" panose="020B0604030504040204" pitchFamily="34" charset="0"/>
              </a:rPr>
              <a:t>Remaining funds available for UAs to assist with demographic pressures as a result of economic growth</a:t>
            </a:r>
            <a:endParaRPr lang="en-GB" altLang="en-US" sz="1600">
              <a:latin typeface="Tahoma" panose="020B0604030504040204" pitchFamily="34" charset="0"/>
            </a:endParaRPr>
          </a:p>
        </p:txBody>
      </p:sp>
      <p:sp>
        <p:nvSpPr>
          <p:cNvPr id="28679" name="Text Box 46"/>
          <p:cNvSpPr txBox="1">
            <a:spLocks noChangeArrowheads="1"/>
          </p:cNvSpPr>
          <p:nvPr/>
        </p:nvSpPr>
        <p:spPr bwMode="auto">
          <a:xfrm>
            <a:off x="323850" y="1844675"/>
            <a:ext cx="251936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600">
                <a:latin typeface="Tahoma" panose="020B0604030504040204" pitchFamily="34" charset="0"/>
              </a:rPr>
              <a:t>Payments to Economic Development Fund for investment in projects which promote economic growth</a:t>
            </a:r>
            <a:endParaRPr lang="en-GB" altLang="en-US" sz="1600">
              <a:latin typeface="Tahoma" panose="020B0604030504040204" pitchFamily="34" charset="0"/>
            </a:endParaRPr>
          </a:p>
        </p:txBody>
      </p:sp>
      <p:sp>
        <p:nvSpPr>
          <p:cNvPr id="16" name="Down Arrow 15"/>
          <p:cNvSpPr/>
          <p:nvPr/>
        </p:nvSpPr>
        <p:spPr>
          <a:xfrm rot="10800000">
            <a:off x="4140200" y="4797425"/>
            <a:ext cx="792163" cy="215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cxnSp>
        <p:nvCxnSpPr>
          <p:cNvPr id="18" name="Straight Arrow Connector 17"/>
          <p:cNvCxnSpPr/>
          <p:nvPr/>
        </p:nvCxnSpPr>
        <p:spPr>
          <a:xfrm flipH="1">
            <a:off x="5364163" y="2060575"/>
            <a:ext cx="8636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908175" y="2924175"/>
            <a:ext cx="719138" cy="4333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8683" name="Group 29"/>
          <p:cNvGrpSpPr>
            <a:grpSpLocks/>
          </p:cNvGrpSpPr>
          <p:nvPr/>
        </p:nvGrpSpPr>
        <p:grpSpPr bwMode="auto">
          <a:xfrm>
            <a:off x="1042988" y="5949950"/>
            <a:ext cx="7415212" cy="720725"/>
            <a:chOff x="567" y="709"/>
            <a:chExt cx="4671" cy="454"/>
          </a:xfrm>
        </p:grpSpPr>
        <p:sp>
          <p:nvSpPr>
            <p:cNvPr id="14" name="Rectangle 13"/>
            <p:cNvSpPr/>
            <p:nvPr/>
          </p:nvSpPr>
          <p:spPr>
            <a:xfrm>
              <a:off x="2245" y="709"/>
              <a:ext cx="680" cy="4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800">
                  <a:solidFill>
                    <a:srgbClr val="FFFFFF"/>
                  </a:solidFill>
                  <a:latin typeface="Calibri" pitchFamily="34" charset="0"/>
                </a:rPr>
                <a:t>Temple Quarter</a:t>
              </a:r>
            </a:p>
          </p:txBody>
        </p:sp>
        <p:sp>
          <p:nvSpPr>
            <p:cNvPr id="15" name="Rectangle 14"/>
            <p:cNvSpPr/>
            <p:nvPr/>
          </p:nvSpPr>
          <p:spPr>
            <a:xfrm>
              <a:off x="1519" y="709"/>
              <a:ext cx="680" cy="4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800">
                  <a:solidFill>
                    <a:srgbClr val="FFFFFF"/>
                  </a:solidFill>
                  <a:latin typeface="Calibri" pitchFamily="34" charset="0"/>
                </a:rPr>
                <a:t>J21</a:t>
              </a:r>
            </a:p>
          </p:txBody>
        </p:sp>
        <p:sp>
          <p:nvSpPr>
            <p:cNvPr id="17" name="Rectangle 16"/>
            <p:cNvSpPr/>
            <p:nvPr/>
          </p:nvSpPr>
          <p:spPr>
            <a:xfrm>
              <a:off x="3833" y="709"/>
              <a:ext cx="680" cy="4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800">
                  <a:solidFill>
                    <a:srgbClr val="FFFFFF"/>
                  </a:solidFill>
                  <a:latin typeface="Calibri" pitchFamily="34" charset="0"/>
                </a:rPr>
                <a:t>Bath City of Ideas</a:t>
              </a:r>
            </a:p>
          </p:txBody>
        </p:sp>
        <p:sp>
          <p:nvSpPr>
            <p:cNvPr id="20" name="Rectangle 15"/>
            <p:cNvSpPr/>
            <p:nvPr/>
          </p:nvSpPr>
          <p:spPr>
            <a:xfrm>
              <a:off x="567" y="709"/>
              <a:ext cx="907" cy="4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800">
                  <a:solidFill>
                    <a:srgbClr val="FFFFFF"/>
                  </a:solidFill>
                  <a:latin typeface="Calibri" pitchFamily="34" charset="0"/>
                </a:rPr>
                <a:t>Avonmouth Severnside</a:t>
              </a:r>
            </a:p>
          </p:txBody>
        </p:sp>
        <p:sp>
          <p:nvSpPr>
            <p:cNvPr id="21" name="Rectangle 15"/>
            <p:cNvSpPr/>
            <p:nvPr/>
          </p:nvSpPr>
          <p:spPr>
            <a:xfrm>
              <a:off x="4558" y="709"/>
              <a:ext cx="680" cy="4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800">
                  <a:solidFill>
                    <a:srgbClr val="FFFFFF"/>
                  </a:solidFill>
                  <a:latin typeface="Calibri" pitchFamily="34" charset="0"/>
                </a:rPr>
                <a:t>Filton</a:t>
              </a:r>
            </a:p>
          </p:txBody>
        </p:sp>
        <p:sp>
          <p:nvSpPr>
            <p:cNvPr id="22" name="Rectangle 15"/>
            <p:cNvSpPr/>
            <p:nvPr/>
          </p:nvSpPr>
          <p:spPr>
            <a:xfrm>
              <a:off x="2971" y="709"/>
              <a:ext cx="817" cy="4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800">
                  <a:solidFill>
                    <a:srgbClr val="FFFFFF"/>
                  </a:solidFill>
                  <a:latin typeface="Calibri" pitchFamily="34" charset="0"/>
                </a:rPr>
                <a:t>Emerson’s Green</a:t>
              </a:r>
            </a:p>
          </p:txBody>
        </p:sp>
      </p:grpSp>
      <p:sp>
        <p:nvSpPr>
          <p:cNvPr id="28690" name="Title 22"/>
          <p:cNvSpPr>
            <a:spLocks noGrp="1"/>
          </p:cNvSpPr>
          <p:nvPr>
            <p:ph type="title" idx="4294967295"/>
          </p:nvPr>
        </p:nvSpPr>
        <p:spPr>
          <a:xfrm>
            <a:off x="755650" y="188913"/>
            <a:ext cx="7772400" cy="1143000"/>
          </a:xfrm>
        </p:spPr>
        <p:txBody>
          <a:bodyPr/>
          <a:lstStyle/>
          <a:p>
            <a:r>
              <a:rPr lang="en-GB" altLang="en-US" sz="3600" smtClean="0"/>
              <a:t>How Growth Incentive Deal works</a:t>
            </a:r>
          </a:p>
        </p:txBody>
      </p:sp>
      <p:sp>
        <p:nvSpPr>
          <p:cNvPr id="28691" name="Text Box 46"/>
          <p:cNvSpPr txBox="1">
            <a:spLocks noChangeArrowheads="1"/>
          </p:cNvSpPr>
          <p:nvPr/>
        </p:nvSpPr>
        <p:spPr bwMode="auto">
          <a:xfrm>
            <a:off x="0" y="3500438"/>
            <a:ext cx="190817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600">
                <a:latin typeface="Tahoma" panose="020B0604030504040204" pitchFamily="34" charset="0"/>
              </a:rPr>
              <a:t>Payments to UAs (value would receive under national system)</a:t>
            </a:r>
            <a:endParaRPr lang="en-GB" altLang="en-US" sz="1600">
              <a:latin typeface="Tahoma" panose="020B0604030504040204" pitchFamily="34" charset="0"/>
            </a:endParaRPr>
          </a:p>
        </p:txBody>
      </p:sp>
      <p:sp>
        <p:nvSpPr>
          <p:cNvPr id="28692" name="Line 20"/>
          <p:cNvSpPr>
            <a:spLocks noChangeShapeType="1"/>
          </p:cNvSpPr>
          <p:nvPr/>
        </p:nvSpPr>
        <p:spPr bwMode="auto">
          <a:xfrm>
            <a:off x="1403350" y="3933825"/>
            <a:ext cx="504825" cy="3587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3372973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684213" y="333375"/>
            <a:ext cx="7772400" cy="863600"/>
          </a:xfrm>
        </p:spPr>
        <p:txBody>
          <a:bodyPr/>
          <a:lstStyle/>
          <a:p>
            <a:pPr eaLnBrk="1" hangingPunct="1"/>
            <a:r>
              <a:rPr lang="en-GB" altLang="en-US" sz="3600" smtClean="0"/>
              <a:t>Business rate growth forecast</a:t>
            </a:r>
          </a:p>
        </p:txBody>
      </p:sp>
      <p:pic>
        <p:nvPicPr>
          <p:cNvPr id="40963" name="Picture 25" descr="WOE new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46763"/>
            <a:ext cx="3095625"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0964" name="Object 4"/>
          <p:cNvGraphicFramePr>
            <a:graphicFrameLocks noChangeAspect="1"/>
          </p:cNvGraphicFramePr>
          <p:nvPr/>
        </p:nvGraphicFramePr>
        <p:xfrm>
          <a:off x="179388" y="1196975"/>
          <a:ext cx="8723312" cy="4670425"/>
        </p:xfrm>
        <a:graphic>
          <a:graphicData uri="http://schemas.openxmlformats.org/presentationml/2006/ole">
            <mc:AlternateContent xmlns:mc="http://schemas.openxmlformats.org/markup-compatibility/2006">
              <mc:Choice xmlns:v="urn:schemas-microsoft-com:vml" Requires="v">
                <p:oleObj spid="_x0000_s2092" name="Chart" r:id="rId4" imgW="6458039" imgH="3457647" progId="Excel.Chart.8">
                  <p:embed/>
                </p:oleObj>
              </mc:Choice>
              <mc:Fallback>
                <p:oleObj name="Chart" r:id="rId4" imgW="6458039" imgH="3457647"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1196975"/>
                        <a:ext cx="8723312" cy="467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533880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a:spLocks noChangeArrowheads="1"/>
          </p:cNvSpPr>
          <p:nvPr/>
        </p:nvSpPr>
        <p:spPr bwMode="auto">
          <a:xfrm>
            <a:off x="3203575" y="333375"/>
            <a:ext cx="2714625" cy="2233613"/>
          </a:xfrm>
          <a:prstGeom prst="ellipse">
            <a:avLst/>
          </a:prstGeom>
          <a:solidFill>
            <a:srgbClr val="00956F"/>
          </a:solidFill>
          <a:ln w="25400" algn="ctr">
            <a:solidFill>
              <a:srgbClr val="00956F"/>
            </a:solidFill>
            <a:round/>
            <a:headEnd/>
            <a:tailEnd/>
          </a:ln>
        </p:spPr>
        <p:txBody>
          <a:bodyPr anchor="ctr"/>
          <a:lstStyle/>
          <a:p>
            <a:pPr algn="ctr" fontAlgn="auto">
              <a:spcBef>
                <a:spcPts val="0"/>
              </a:spcBef>
              <a:spcAft>
                <a:spcPts val="0"/>
              </a:spcAft>
              <a:defRPr/>
            </a:pPr>
            <a:endParaRPr lang="en-GB" sz="1800">
              <a:solidFill>
                <a:schemeClr val="lt1"/>
              </a:solidFill>
              <a:latin typeface="+mn-lt"/>
            </a:endParaRPr>
          </a:p>
        </p:txBody>
      </p:sp>
      <p:sp>
        <p:nvSpPr>
          <p:cNvPr id="9219" name="TextBox 10"/>
          <p:cNvSpPr txBox="1">
            <a:spLocks noChangeArrowheads="1"/>
          </p:cNvSpPr>
          <p:nvPr/>
        </p:nvSpPr>
        <p:spPr bwMode="auto">
          <a:xfrm>
            <a:off x="3492500" y="1052513"/>
            <a:ext cx="21590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GB" altLang="en-US" sz="1800" b="1">
                <a:latin typeface="Tahoma" panose="020B0604030504040204" pitchFamily="34" charset="0"/>
              </a:rPr>
              <a:t>£1bn Economic Development Fund</a:t>
            </a:r>
          </a:p>
        </p:txBody>
      </p:sp>
      <p:sp>
        <p:nvSpPr>
          <p:cNvPr id="9220" name="Text Box 9"/>
          <p:cNvSpPr txBox="1">
            <a:spLocks noChangeArrowheads="1"/>
          </p:cNvSpPr>
          <p:nvPr/>
        </p:nvSpPr>
        <p:spPr bwMode="auto">
          <a:xfrm>
            <a:off x="827088" y="2708275"/>
            <a:ext cx="1152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en-US" altLang="en-US" sz="1800">
              <a:latin typeface="Arial" panose="020B0604020202020204" pitchFamily="34" charset="0"/>
            </a:endParaRPr>
          </a:p>
        </p:txBody>
      </p:sp>
      <p:graphicFrame>
        <p:nvGraphicFramePr>
          <p:cNvPr id="7241" name="Group 73"/>
          <p:cNvGraphicFramePr>
            <a:graphicFrameLocks noGrp="1"/>
          </p:cNvGraphicFramePr>
          <p:nvPr>
            <p:ph idx="4294967295"/>
          </p:nvPr>
        </p:nvGraphicFramePr>
        <p:xfrm>
          <a:off x="468313" y="3141663"/>
          <a:ext cx="8229600" cy="1280068"/>
        </p:xfrm>
        <a:graphic>
          <a:graphicData uri="http://schemas.openxmlformats.org/drawingml/2006/table">
            <a:tbl>
              <a:tblPr/>
              <a:tblGrid>
                <a:gridCol w="1646237"/>
                <a:gridCol w="1646238"/>
                <a:gridCol w="1644650"/>
                <a:gridCol w="1646237"/>
                <a:gridCol w="1646238"/>
              </a:tblGrid>
              <a:tr h="639763">
                <a:tc grid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Tahoma" pitchFamily="34" charset="0"/>
                        </a:rPr>
                        <a:t>Interventions to maximise economic returns throughout City Region through City Deal package</a:t>
                      </a:r>
                    </a:p>
                  </a:txBody>
                  <a:tcPr marT="45697" marB="4569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639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Tahoma" pitchFamily="34" charset="0"/>
                        </a:rPr>
                        <a:t>Skills</a:t>
                      </a:r>
                    </a:p>
                  </a:txBody>
                  <a:tcPr marT="45697" marB="4569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Tahoma" pitchFamily="34" charset="0"/>
                        </a:rPr>
                        <a:t>Innovation</a:t>
                      </a:r>
                    </a:p>
                  </a:txBody>
                  <a:tcPr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Tahoma" pitchFamily="34" charset="0"/>
                        </a:rPr>
                        <a:t>Enterprise</a:t>
                      </a:r>
                    </a:p>
                  </a:txBody>
                  <a:tcPr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Tahoma" pitchFamily="34" charset="0"/>
                        </a:rPr>
                        <a:t>Inward Investment</a:t>
                      </a:r>
                    </a:p>
                  </a:txBody>
                  <a:tcPr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Tahoma" pitchFamily="34" charset="0"/>
                        </a:rPr>
                        <a:t>Infrastructure</a:t>
                      </a:r>
                    </a:p>
                  </a:txBody>
                  <a:tcPr marT="45697" marB="4569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r>
            </a:tbl>
          </a:graphicData>
        </a:graphic>
      </p:graphicFrame>
      <p:sp>
        <p:nvSpPr>
          <p:cNvPr id="9237" name="Text Box 52"/>
          <p:cNvSpPr txBox="1">
            <a:spLocks noChangeArrowheads="1"/>
          </p:cNvSpPr>
          <p:nvPr/>
        </p:nvSpPr>
        <p:spPr bwMode="auto">
          <a:xfrm>
            <a:off x="539750" y="981075"/>
            <a:ext cx="1728788" cy="1200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GB" altLang="en-US" sz="1800">
                <a:latin typeface="Tahoma" panose="020B0604030504040204" pitchFamily="34" charset="0"/>
              </a:rPr>
              <a:t>£500m other funding sources e.g. RIF</a:t>
            </a:r>
          </a:p>
        </p:txBody>
      </p:sp>
      <p:sp>
        <p:nvSpPr>
          <p:cNvPr id="9238" name="Line 53"/>
          <p:cNvSpPr>
            <a:spLocks noChangeShapeType="1"/>
          </p:cNvSpPr>
          <p:nvPr/>
        </p:nvSpPr>
        <p:spPr bwMode="auto">
          <a:xfrm>
            <a:off x="2268538" y="1484313"/>
            <a:ext cx="863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239" name="Text Box 55"/>
          <p:cNvSpPr txBox="1">
            <a:spLocks noChangeArrowheads="1"/>
          </p:cNvSpPr>
          <p:nvPr/>
        </p:nvSpPr>
        <p:spPr bwMode="auto">
          <a:xfrm>
            <a:off x="6877050" y="1052513"/>
            <a:ext cx="1728788" cy="9255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GB" altLang="en-US" sz="1800">
                <a:latin typeface="Tahoma" panose="020B0604030504040204" pitchFamily="34" charset="0"/>
              </a:rPr>
              <a:t>£500m pooled Business Rates contribution</a:t>
            </a:r>
          </a:p>
        </p:txBody>
      </p:sp>
      <p:sp>
        <p:nvSpPr>
          <p:cNvPr id="9240" name="Line 56"/>
          <p:cNvSpPr>
            <a:spLocks noChangeShapeType="1"/>
          </p:cNvSpPr>
          <p:nvPr/>
        </p:nvSpPr>
        <p:spPr bwMode="auto">
          <a:xfrm flipH="1">
            <a:off x="6011863" y="1484313"/>
            <a:ext cx="863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241" name="Line 59"/>
          <p:cNvSpPr>
            <a:spLocks noChangeShapeType="1"/>
          </p:cNvSpPr>
          <p:nvPr/>
        </p:nvSpPr>
        <p:spPr bwMode="auto">
          <a:xfrm flipH="1">
            <a:off x="1692275" y="1557338"/>
            <a:ext cx="1511300" cy="15113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242" name="Line 60"/>
          <p:cNvSpPr>
            <a:spLocks noChangeShapeType="1"/>
          </p:cNvSpPr>
          <p:nvPr/>
        </p:nvSpPr>
        <p:spPr bwMode="auto">
          <a:xfrm>
            <a:off x="5940425" y="1484313"/>
            <a:ext cx="1655763" cy="16573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nvGrpSpPr>
          <p:cNvPr id="9243" name="Group 61"/>
          <p:cNvGrpSpPr>
            <a:grpSpLocks/>
          </p:cNvGrpSpPr>
          <p:nvPr/>
        </p:nvGrpSpPr>
        <p:grpSpPr bwMode="auto">
          <a:xfrm>
            <a:off x="971550" y="5516563"/>
            <a:ext cx="7559675" cy="720725"/>
            <a:chOff x="1519" y="709"/>
            <a:chExt cx="3719" cy="454"/>
          </a:xfrm>
        </p:grpSpPr>
        <p:sp>
          <p:nvSpPr>
            <p:cNvPr id="5" name="Rectangle 4"/>
            <p:cNvSpPr/>
            <p:nvPr/>
          </p:nvSpPr>
          <p:spPr>
            <a:xfrm>
              <a:off x="2245" y="709"/>
              <a:ext cx="679" cy="4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800" dirty="0">
                  <a:solidFill>
                    <a:srgbClr val="FFFFFF"/>
                  </a:solidFill>
                  <a:latin typeface="Calibri" pitchFamily="34" charset="0"/>
                </a:rPr>
                <a:t>Flagship Projects</a:t>
              </a:r>
            </a:p>
          </p:txBody>
        </p:sp>
        <p:sp>
          <p:nvSpPr>
            <p:cNvPr id="16" name="Rectangle 15"/>
            <p:cNvSpPr/>
            <p:nvPr/>
          </p:nvSpPr>
          <p:spPr>
            <a:xfrm>
              <a:off x="1519" y="709"/>
              <a:ext cx="680" cy="4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800" dirty="0">
                  <a:solidFill>
                    <a:srgbClr val="FFFFFF"/>
                  </a:solidFill>
                  <a:latin typeface="Calibri" pitchFamily="34" charset="0"/>
                </a:rPr>
                <a:t>Whole City Region</a:t>
              </a:r>
            </a:p>
          </p:txBody>
        </p:sp>
        <p:sp>
          <p:nvSpPr>
            <p:cNvPr id="3" name="Rectangle 15"/>
            <p:cNvSpPr/>
            <p:nvPr/>
          </p:nvSpPr>
          <p:spPr>
            <a:xfrm>
              <a:off x="4287" y="709"/>
              <a:ext cx="951" cy="4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800" dirty="0">
                  <a:solidFill>
                    <a:srgbClr val="FFFFFF"/>
                  </a:solidFill>
                  <a:latin typeface="Calibri" pitchFamily="34" charset="0"/>
                </a:rPr>
                <a:t>Enterprise Areas</a:t>
              </a:r>
            </a:p>
          </p:txBody>
        </p:sp>
        <p:sp>
          <p:nvSpPr>
            <p:cNvPr id="6" name="Rectangle 15"/>
            <p:cNvSpPr/>
            <p:nvPr/>
          </p:nvSpPr>
          <p:spPr>
            <a:xfrm>
              <a:off x="2971" y="709"/>
              <a:ext cx="1240" cy="4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800" dirty="0">
                  <a:solidFill>
                    <a:srgbClr val="FFFFFF"/>
                  </a:solidFill>
                  <a:latin typeface="Calibri" pitchFamily="34" charset="0"/>
                </a:rPr>
                <a:t>Sites throughout City Region</a:t>
              </a:r>
            </a:p>
          </p:txBody>
        </p:sp>
      </p:grpSp>
      <p:sp>
        <p:nvSpPr>
          <p:cNvPr id="9244" name="Text Box 68"/>
          <p:cNvSpPr txBox="1">
            <a:spLocks noChangeArrowheads="1"/>
          </p:cNvSpPr>
          <p:nvPr/>
        </p:nvSpPr>
        <p:spPr bwMode="auto">
          <a:xfrm>
            <a:off x="7092950" y="4508500"/>
            <a:ext cx="1582738" cy="738188"/>
          </a:xfrm>
          <a:prstGeom prst="rect">
            <a:avLst/>
          </a:prstGeom>
          <a:solidFill>
            <a:schemeClr val="hlink"/>
          </a:solidFill>
          <a:ln w="9525">
            <a:solidFill>
              <a:schemeClr val="tx1"/>
            </a:solid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GB" altLang="en-US" sz="1400" dirty="0">
                <a:latin typeface="Tahoma" panose="020B0604030504040204" pitchFamily="34" charset="0"/>
              </a:rPr>
              <a:t>C</a:t>
            </a:r>
            <a:r>
              <a:rPr lang="en-GB" altLang="en-US" sz="1400" dirty="0" smtClean="0">
                <a:latin typeface="Tahoma" panose="020B0604030504040204" pitchFamily="34" charset="0"/>
              </a:rPr>
              <a:t>ritical </a:t>
            </a:r>
            <a:r>
              <a:rPr lang="en-GB" altLang="en-US" sz="1400" dirty="0">
                <a:latin typeface="Tahoma" panose="020B0604030504040204" pitchFamily="34" charset="0"/>
              </a:rPr>
              <a:t>infrastructure to unlock sites</a:t>
            </a:r>
          </a:p>
        </p:txBody>
      </p:sp>
      <p:sp>
        <p:nvSpPr>
          <p:cNvPr id="9245" name="Text Box 69"/>
          <p:cNvSpPr txBox="1">
            <a:spLocks noChangeArrowheads="1"/>
          </p:cNvSpPr>
          <p:nvPr/>
        </p:nvSpPr>
        <p:spPr bwMode="auto">
          <a:xfrm>
            <a:off x="3563938" y="4508500"/>
            <a:ext cx="2016125" cy="739775"/>
          </a:xfrm>
          <a:prstGeom prst="rect">
            <a:avLst/>
          </a:prstGeom>
          <a:solidFill>
            <a:schemeClr val="hlink"/>
          </a:solidFill>
          <a:ln w="9525">
            <a:solidFill>
              <a:schemeClr val="tx1"/>
            </a:solid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GB" altLang="en-US" sz="1400">
                <a:latin typeface="Tahoma" panose="020B0604030504040204" pitchFamily="34" charset="0"/>
              </a:rPr>
              <a:t>Infrastructure to unlock further  economic development</a:t>
            </a:r>
          </a:p>
        </p:txBody>
      </p:sp>
      <p:sp>
        <p:nvSpPr>
          <p:cNvPr id="9246" name="Text Box 72"/>
          <p:cNvSpPr txBox="1">
            <a:spLocks noChangeArrowheads="1"/>
          </p:cNvSpPr>
          <p:nvPr/>
        </p:nvSpPr>
        <p:spPr bwMode="auto">
          <a:xfrm>
            <a:off x="971550" y="4724400"/>
            <a:ext cx="1512888" cy="527050"/>
          </a:xfrm>
          <a:prstGeom prst="rect">
            <a:avLst/>
          </a:prstGeom>
          <a:solidFill>
            <a:schemeClr val="hlink"/>
          </a:solidFill>
          <a:ln w="9525">
            <a:solidFill>
              <a:schemeClr val="tx1"/>
            </a:solid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GB" altLang="en-US" sz="1400">
                <a:latin typeface="Tahoma" panose="020B0604030504040204" pitchFamily="34" charset="0"/>
              </a:rPr>
              <a:t>Demand side support</a:t>
            </a:r>
            <a:r>
              <a:rPr lang="en-GB" altLang="en-US" sz="1400">
                <a:latin typeface="Arial" panose="020B0604020202020204" pitchFamily="34" charset="0"/>
              </a:rPr>
              <a:t>  </a:t>
            </a:r>
          </a:p>
        </p:txBody>
      </p:sp>
      <p:sp>
        <p:nvSpPr>
          <p:cNvPr id="9247" name="Line 79"/>
          <p:cNvSpPr>
            <a:spLocks noChangeShapeType="1"/>
          </p:cNvSpPr>
          <p:nvPr/>
        </p:nvSpPr>
        <p:spPr bwMode="auto">
          <a:xfrm flipH="1" flipV="1">
            <a:off x="3059113" y="5373688"/>
            <a:ext cx="26654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48" name="Line 81"/>
          <p:cNvSpPr>
            <a:spLocks noChangeShapeType="1"/>
          </p:cNvSpPr>
          <p:nvPr/>
        </p:nvSpPr>
        <p:spPr bwMode="auto">
          <a:xfrm>
            <a:off x="7667625" y="5229225"/>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49" name="Line 82"/>
          <p:cNvSpPr>
            <a:spLocks noChangeShapeType="1"/>
          </p:cNvSpPr>
          <p:nvPr/>
        </p:nvSpPr>
        <p:spPr bwMode="auto">
          <a:xfrm>
            <a:off x="1692275" y="5229225"/>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50" name="Line 83"/>
          <p:cNvSpPr>
            <a:spLocks noChangeShapeType="1"/>
          </p:cNvSpPr>
          <p:nvPr/>
        </p:nvSpPr>
        <p:spPr bwMode="auto">
          <a:xfrm>
            <a:off x="3059113" y="5373688"/>
            <a:ext cx="0"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51" name="Line 85"/>
          <p:cNvSpPr>
            <a:spLocks noChangeShapeType="1"/>
          </p:cNvSpPr>
          <p:nvPr/>
        </p:nvSpPr>
        <p:spPr bwMode="auto">
          <a:xfrm flipH="1">
            <a:off x="5724525" y="5373688"/>
            <a:ext cx="0"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52" name="Line 85"/>
          <p:cNvSpPr>
            <a:spLocks noChangeShapeType="1"/>
          </p:cNvSpPr>
          <p:nvPr/>
        </p:nvSpPr>
        <p:spPr bwMode="auto">
          <a:xfrm flipH="1">
            <a:off x="4500563" y="5229225"/>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Tree>
    <p:extLst>
      <p:ext uri="{BB962C8B-B14F-4D97-AF65-F5344CB8AC3E}">
        <p14:creationId xmlns:p14="http://schemas.microsoft.com/office/powerpoint/2010/main" val="1368946902"/>
      </p:ext>
    </p:extLst>
  </p:cSld>
  <p:clrMapOvr>
    <a:masterClrMapping/>
  </p:clrMapOvr>
</p:sld>
</file>

<file path=ppt/theme/theme1.xml><?xml version="1.0" encoding="utf-8"?>
<a:theme xmlns:a="http://schemas.openxmlformats.org/drawingml/2006/main" name="SGC powerpoint template WHITE BKG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ppt.potx" id="{AA5775BF-24AA-483E-8177-A14573EEF643}" vid="{101DD3F1-2E1B-4382-BAC4-12BEFE9CEC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Template>
  <TotalTime>197</TotalTime>
  <Words>1949</Words>
  <Application>Microsoft Office PowerPoint</Application>
  <PresentationFormat>On-screen Show (4:3)</PresentationFormat>
  <Paragraphs>232</Paragraphs>
  <Slides>22</Slides>
  <Notes>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22</vt:i4>
      </vt:variant>
    </vt:vector>
  </HeadingPairs>
  <TitlesOfParts>
    <vt:vector size="25" baseType="lpstr">
      <vt:lpstr>SGC powerpoint template WHITE BKGND</vt:lpstr>
      <vt:lpstr>Acrobat Document</vt:lpstr>
      <vt:lpstr>Chart</vt:lpstr>
      <vt:lpstr>IRRV May 2016</vt:lpstr>
      <vt:lpstr>Summary</vt:lpstr>
      <vt:lpstr>South Gloucestershire &amp;  The West of England</vt:lpstr>
      <vt:lpstr>Expenditure / Income Overview 2016/17 (£m)</vt:lpstr>
      <vt:lpstr>WoE City Deal – Growth Incentive</vt:lpstr>
      <vt:lpstr>PowerPoint Presentation</vt:lpstr>
      <vt:lpstr>How Growth Incentive Deal works</vt:lpstr>
      <vt:lpstr>Business rate growth forecast</vt:lpstr>
      <vt:lpstr>PowerPoint Presentation</vt:lpstr>
      <vt:lpstr>City Deal</vt:lpstr>
      <vt:lpstr>From City Deals to Devolution</vt:lpstr>
      <vt:lpstr>PowerPoint Presentation</vt:lpstr>
      <vt:lpstr>PowerPoint Presentation</vt:lpstr>
      <vt:lpstr>PowerPoint Presentation</vt:lpstr>
      <vt:lpstr>PowerPoint Presentation</vt:lpstr>
      <vt:lpstr>Devolution</vt:lpstr>
      <vt:lpstr>Devolution – what happens now?</vt:lpstr>
      <vt:lpstr>New Local Government Finance System</vt:lpstr>
      <vt:lpstr>New System</vt:lpstr>
      <vt:lpstr>Issue 1 – 100% business rate retention</vt:lpstr>
      <vt:lpstr>Issue 3 – Needs Review</vt:lpstr>
      <vt:lpstr>Summary</vt:lpstr>
    </vt:vector>
  </TitlesOfParts>
  <Company>SGC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Tarpey</dc:creator>
  <cp:lastModifiedBy>simon</cp:lastModifiedBy>
  <cp:revision>39</cp:revision>
  <dcterms:created xsi:type="dcterms:W3CDTF">2015-08-18T08:11:39Z</dcterms:created>
  <dcterms:modified xsi:type="dcterms:W3CDTF">2016-06-03T17:20:25Z</dcterms:modified>
</cp:coreProperties>
</file>